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8" r:id="rId2"/>
    <p:sldId id="363" r:id="rId3"/>
    <p:sldId id="285" r:id="rId4"/>
    <p:sldId id="286" r:id="rId5"/>
    <p:sldId id="336" r:id="rId6"/>
    <p:sldId id="337" r:id="rId7"/>
    <p:sldId id="333" r:id="rId8"/>
    <p:sldId id="296" r:id="rId9"/>
    <p:sldId id="297" r:id="rId10"/>
    <p:sldId id="365" r:id="rId11"/>
    <p:sldId id="313" r:id="rId12"/>
    <p:sldId id="300" r:id="rId13"/>
    <p:sldId id="304" r:id="rId14"/>
    <p:sldId id="312" r:id="rId15"/>
    <p:sldId id="334" r:id="rId16"/>
    <p:sldId id="280" r:id="rId17"/>
    <p:sldId id="359" r:id="rId18"/>
    <p:sldId id="352" r:id="rId19"/>
    <p:sldId id="360" r:id="rId20"/>
    <p:sldId id="362" r:id="rId21"/>
    <p:sldId id="361" r:id="rId22"/>
    <p:sldId id="340" r:id="rId23"/>
    <p:sldId id="366" r:id="rId24"/>
    <p:sldId id="332" r:id="rId25"/>
    <p:sldId id="331" r:id="rId26"/>
    <p:sldId id="277" r:id="rId27"/>
    <p:sldId id="335" r:id="rId28"/>
    <p:sldId id="279" r:id="rId29"/>
    <p:sldId id="350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Tinkoff Sans" panose="02000506050000020004" pitchFamily="50" charset="-52"/>
      <p:regular r:id="rId38"/>
      <p:bold r:id="rId39"/>
    </p:embeddedFont>
    <p:embeddedFont>
      <p:font typeface="Tinkoff Sans Medium" panose="02000806050000020004" pitchFamily="50" charset="-52"/>
      <p:regular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F9E56F"/>
    <a:srgbClr val="F2F2F2"/>
    <a:srgbClr val="FFFFFF"/>
    <a:srgbClr val="F9D54E"/>
    <a:srgbClr val="898989"/>
    <a:srgbClr val="F0B523"/>
    <a:srgbClr val="FFE867"/>
    <a:srgbClr val="F9D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4DC77-D8A7-49AC-97F1-54B9716AEFD0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966C9-210F-414A-80F0-6F8FC50C62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27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24006-5803-4998-BFFD-3BC61D6A2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9E9B64-89BF-42B1-87C7-06BC098E1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313EA6-4094-4BFA-80EA-93E66AEC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3CCD6-5552-4A44-A4DA-4A186A2A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53526E-8540-457E-B995-41169B54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52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399E9-7960-4CFD-A7F2-19145900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512E1B-6A55-4E1C-91C8-711859298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861CA-84FA-4BA8-BF8E-65E87F12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1CD1AC-D71F-4503-9D62-7038B22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56E673-40E5-422E-AE27-AA5B9FDB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5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F3A126-DAA2-44C1-B30A-30BB2D7E2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97D79D-6B5F-4A60-BE61-8E3F4D877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8AA6D-D2B8-4E51-B29F-1021359D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5F140-A8FC-4D50-942C-30CD646C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00DE91-DAAC-4C20-88BD-A7C98B50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18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09B36-1E0A-4E51-A6FA-927F19F5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1F570E-0226-4AAA-A9EB-DB084C19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161041-BE89-4347-9E8D-D21B9077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3168C3-C173-4C52-A41E-23E9CA69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488F87-9519-42EB-8FE7-E4A2B204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61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6DBA5-950D-434E-BB71-40172D27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FAF15-A994-4F85-8134-B0A0160E0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AEE10D-AF2B-48A1-820D-8814A698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F7A157-A631-4FDA-8829-EADC4AF1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4F1DA9-1589-4B7F-A67C-301F8B92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20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A7B63-6F35-4EAA-8B97-6A14846B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F67CC-F812-4701-ADFB-33CD11E6D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ADFB61-A6B1-42CD-85AA-44CEA358C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AE384E-166A-4CF0-87E0-E7B943EF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AA8BD4-B84D-4BC1-ACBE-E2FAC5AF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5C3672-A0DC-4074-86E4-0B036517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39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59BCD-C63F-4849-B7DD-2D107CE2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A8D79D-F924-4445-874C-813D405FF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BD713-C08F-421E-AB36-17090D423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BE31FC-A21C-432D-9992-714E633FA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A25DF6-7D73-45B4-B1FE-9788DEFA6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EA358B-981C-4DF9-BE60-1DCFFCA0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5026C5-8B24-4263-B822-AF41EE1A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7252CF-9165-4727-B947-B797667B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38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17167-307A-4FF9-910A-4EB1A8D1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A87F5B5-DFA2-4E5A-A04B-7CF0DDFA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C6684-51E8-43EA-AFF4-A0233DFD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27F110-AC2E-4344-A7E2-6E257E1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23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70EA09-F1E2-4638-AF1C-CA00315D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5AC493-1B42-44CB-9E40-1FB29644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0F7B77-9F6F-43A3-9A50-6E4A3FEF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70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A6C24-7BAC-45B7-B614-EBF4A801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8C840-F108-48BE-BD8C-1A48ED3C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8F43B1-4863-4997-99F4-9001132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0A28F3-C7DA-4AB3-8EDD-5DF918DD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821E5A-E2B6-4DFC-AFB4-6CB0EE1C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98CCCA-3ACA-4FD5-80D9-461B43D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6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B8D93-7632-4CBE-BD04-8BF839A4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34761D-F568-4139-8F0E-DDDA11D7C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7A0CFF-00BA-4BE1-9E4D-150F67942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E28E6B-796A-4F21-9F66-37B4B891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282960-C581-49F3-8A9A-346E7E5B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C0D11A-8257-4CCC-98A4-94262CB1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80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DD28-2EC7-4416-9F45-5D6BB2C2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8D830-D78F-422C-AFAE-E28C85208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6DD56F-59CD-4776-8871-5CD6DE8D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AE47-2600-4647-A1A3-836A715BE7E8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D76E2C-D7A1-4BE9-8556-3590244ED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E6E866-5658-4347-8144-DA11A58E2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39073-3079-4234-A1EA-B539046F1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2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1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5.pn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18" Type="http://schemas.openxmlformats.org/officeDocument/2006/relationships/image" Target="../media/image53.png"/><Relationship Id="rId3" Type="http://schemas.openxmlformats.org/officeDocument/2006/relationships/image" Target="../media/image31.png"/><Relationship Id="rId7" Type="http://schemas.openxmlformats.org/officeDocument/2006/relationships/image" Target="../media/image5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17" Type="http://schemas.openxmlformats.org/officeDocument/2006/relationships/image" Target="../media/image21.png"/><Relationship Id="rId2" Type="http://schemas.openxmlformats.org/officeDocument/2006/relationships/image" Target="../media/image19.png"/><Relationship Id="rId16" Type="http://schemas.openxmlformats.org/officeDocument/2006/relationships/image" Target="../media/image2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48.png"/><Relationship Id="rId4" Type="http://schemas.openxmlformats.org/officeDocument/2006/relationships/image" Target="../media/image55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0.png"/><Relationship Id="rId7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9.png"/><Relationship Id="rId7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2.png"/><Relationship Id="rId7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60.png"/><Relationship Id="rId10" Type="http://schemas.openxmlformats.org/officeDocument/2006/relationships/image" Target="../media/image48.png"/><Relationship Id="rId4" Type="http://schemas.openxmlformats.org/officeDocument/2006/relationships/image" Target="../media/image59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0.png"/><Relationship Id="rId7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image" Target="../media/image6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12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21.png"/><Relationship Id="rId5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20.png"/><Relationship Id="rId4" Type="http://schemas.openxmlformats.org/officeDocument/2006/relationships/image" Target="../media/image65.png"/><Relationship Id="rId9" Type="http://schemas.openxmlformats.org/officeDocument/2006/relationships/image" Target="../media/image19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9.png"/><Relationship Id="rId18" Type="http://schemas.openxmlformats.org/officeDocument/2006/relationships/image" Target="../media/image63.png"/><Relationship Id="rId3" Type="http://schemas.openxmlformats.org/officeDocument/2006/relationships/image" Target="../media/image65.png"/><Relationship Id="rId7" Type="http://schemas.openxmlformats.org/officeDocument/2006/relationships/image" Target="../media/image62.png"/><Relationship Id="rId12" Type="http://schemas.openxmlformats.org/officeDocument/2006/relationships/image" Target="../media/image48.png"/><Relationship Id="rId17" Type="http://schemas.openxmlformats.org/officeDocument/2006/relationships/image" Target="../media/image67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7.png"/><Relationship Id="rId5" Type="http://schemas.openxmlformats.org/officeDocument/2006/relationships/image" Target="../media/image61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59.png"/><Relationship Id="rId9" Type="http://schemas.openxmlformats.org/officeDocument/2006/relationships/image" Target="../media/image20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12" Type="http://schemas.openxmlformats.org/officeDocument/2006/relationships/image" Target="../media/image65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2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4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.jpeg"/><Relationship Id="rId5" Type="http://schemas.openxmlformats.org/officeDocument/2006/relationships/image" Target="../media/image19.png"/><Relationship Id="rId10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4.png"/><Relationship Id="rId5" Type="http://schemas.openxmlformats.org/officeDocument/2006/relationships/image" Target="../media/image27.png"/><Relationship Id="rId10" Type="http://schemas.openxmlformats.org/officeDocument/2006/relationships/image" Target="../media/image17.jpeg"/><Relationship Id="rId4" Type="http://schemas.openxmlformats.org/officeDocument/2006/relationships/image" Target="../media/image19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F0EC-9EE9-41F3-8DB6-49636499C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EAC60-065A-46B7-93E8-A1BEF7705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5469806-5E51-446E-A22A-48370846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2" y="5940733"/>
            <a:ext cx="1771223" cy="5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2866A058-897A-494D-93EF-DB6DF5CD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89" y="5871754"/>
            <a:ext cx="1928880" cy="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C646F1E-0F73-40AD-9BB4-1C6133B2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" y="5545727"/>
            <a:ext cx="2281019" cy="11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33972E6-9481-4A14-B454-DF807546C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7"/>
          <a:stretch/>
        </p:blipFill>
        <p:spPr bwMode="auto">
          <a:xfrm>
            <a:off x="7051097" y="800541"/>
            <a:ext cx="5152397" cy="4910841"/>
          </a:xfrm>
          <a:prstGeom prst="rect">
            <a:avLst/>
          </a:prstGeom>
          <a:noFill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28387A-A13C-4B42-B38F-C6650DA2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01" y="3602038"/>
            <a:ext cx="2542465" cy="32195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DB3784-C0BE-4BF7-8688-FD0AC1697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869" y="584444"/>
            <a:ext cx="2336163" cy="528176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88A8469-1808-40DE-A729-0A951BE6574C}"/>
              </a:ext>
            </a:extLst>
          </p:cNvPr>
          <p:cNvGrpSpPr/>
          <p:nvPr/>
        </p:nvGrpSpPr>
        <p:grpSpPr>
          <a:xfrm>
            <a:off x="977733" y="2143463"/>
            <a:ext cx="5256996" cy="2715059"/>
            <a:chOff x="977733" y="2143463"/>
            <a:chExt cx="5256996" cy="2715059"/>
          </a:xfrm>
        </p:grpSpPr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00981D61-E7A4-4379-BD45-E4FE9DB67E84}"/>
                </a:ext>
              </a:extLst>
            </p:cNvPr>
            <p:cNvSpPr/>
            <p:nvPr/>
          </p:nvSpPr>
          <p:spPr>
            <a:xfrm rot="5400000">
              <a:off x="2916622" y="1102989"/>
              <a:ext cx="1379217" cy="52569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5E907803-F763-4C9C-B6B5-5F10EAB42380}"/>
                </a:ext>
              </a:extLst>
            </p:cNvPr>
            <p:cNvGrpSpPr/>
            <p:nvPr/>
          </p:nvGrpSpPr>
          <p:grpSpPr>
            <a:xfrm>
              <a:off x="1013960" y="2143463"/>
              <a:ext cx="5023177" cy="2715059"/>
              <a:chOff x="1013960" y="2143463"/>
              <a:chExt cx="5023177" cy="2715059"/>
            </a:xfrm>
          </p:grpSpPr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5C0C0362-C7A2-41FD-8AB0-EC47A04D1006}"/>
                  </a:ext>
                </a:extLst>
              </p:cNvPr>
              <p:cNvSpPr/>
              <p:nvPr/>
            </p:nvSpPr>
            <p:spPr>
              <a:xfrm rot="5400000">
                <a:off x="2933424" y="1196486"/>
                <a:ext cx="1345612" cy="323956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274BA-795E-4DC4-ACA5-CD6FDCA2BC93}"/>
                  </a:ext>
                </a:extLst>
              </p:cNvPr>
              <p:cNvSpPr txBox="1"/>
              <p:nvPr/>
            </p:nvSpPr>
            <p:spPr>
              <a:xfrm>
                <a:off x="2782489" y="2216966"/>
                <a:ext cx="1594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Trinity</a:t>
                </a:r>
                <a:endParaRPr lang="ru-RU" sz="4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BC4A37-BC52-4399-A97B-0292E7FCC7E4}"/>
                  </a:ext>
                </a:extLst>
              </p:cNvPr>
              <p:cNvSpPr txBox="1"/>
              <p:nvPr/>
            </p:nvSpPr>
            <p:spPr>
              <a:xfrm>
                <a:off x="1013960" y="3104196"/>
                <a:ext cx="50231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Кейс №7</a:t>
                </a:r>
                <a:r>
                  <a:rPr lang="en-US" sz="32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32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 Т-Банка</a:t>
                </a:r>
                <a:br>
                  <a:rPr lang="ru-RU" sz="32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sz="44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«Битва экосистем» </a:t>
                </a:r>
                <a:endPara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  <a:p>
                <a:r>
                  <a:rPr lang="ru-RU" sz="32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</a:p>
            </p:txBody>
          </p:sp>
        </p:grpSp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C30D4AC0-3CEC-4C6F-8B5A-23AC11B5E023}"/>
              </a:ext>
            </a:extLst>
          </p:cNvPr>
          <p:cNvSpPr/>
          <p:nvPr/>
        </p:nvSpPr>
        <p:spPr>
          <a:xfrm>
            <a:off x="373856" y="7110073"/>
            <a:ext cx="952500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848231-50CD-43EE-9C96-E92413C4E370}"/>
              </a:ext>
            </a:extLst>
          </p:cNvPr>
          <p:cNvSpPr txBox="1"/>
          <p:nvPr/>
        </p:nvSpPr>
        <p:spPr>
          <a:xfrm>
            <a:off x="296370" y="7145927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ЦА        Анализ рынка        Продукт        Клиентский путь        Структура        Экономика        Бизнес-модель        Выгоды             Не трогать!      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4AFAE4F2-11ED-4813-9DDF-D3600AC63B0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32" y="-1427987"/>
            <a:ext cx="4857701" cy="13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F889A03-F8D2-46C6-95ED-A7C1B87F9C40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66D140FA-1391-4DFF-BA88-D4E0DCA63842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F3E1C-4A8C-403C-89AD-1973AABEAC08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1C62372-088D-4BE6-9EE9-8EDE0766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85FD11D-B660-4EB7-B245-85E9A48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039" y="977226"/>
            <a:ext cx="312030" cy="3120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06FBBB85-E955-4918-867A-CD49B390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9889" y="1885668"/>
            <a:ext cx="312030" cy="3120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AE684CF4-29A1-4843-A3CE-8F30643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756E96CB-0952-4930-8420-ABFF7895A8F7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12FEE6D0-E236-421F-9574-EB4B36E1569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78DE64-C4BE-4B48-9809-A5195E85A8C7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C8248E80-B28A-4432-B2A8-573E0E0EB184}"/>
              </a:ext>
            </a:extLst>
          </p:cNvPr>
          <p:cNvGrpSpPr/>
          <p:nvPr/>
        </p:nvGrpSpPr>
        <p:grpSpPr>
          <a:xfrm>
            <a:off x="4845021" y="803749"/>
            <a:ext cx="1564268" cy="672824"/>
            <a:chOff x="7206128" y="726595"/>
            <a:chExt cx="1854940" cy="797848"/>
          </a:xfrm>
        </p:grpSpPr>
        <p:sp>
          <p:nvSpPr>
            <p:cNvPr id="125" name="Прямоугольник: скругленные углы 124">
              <a:extLst>
                <a:ext uri="{FF2B5EF4-FFF2-40B4-BE49-F238E27FC236}">
                  <a16:creationId xmlns:a16="http://schemas.microsoft.com/office/drawing/2014/main" id="{642FE5CD-CC84-4568-A73E-8D9D1572B22D}"/>
                </a:ext>
              </a:extLst>
            </p:cNvPr>
            <p:cNvSpPr/>
            <p:nvPr/>
          </p:nvSpPr>
          <p:spPr>
            <a:xfrm>
              <a:off x="7284764" y="726595"/>
              <a:ext cx="1697196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2A72E29-90A5-446E-B4F8-CD0CFD6B537F}"/>
                </a:ext>
              </a:extLst>
            </p:cNvPr>
            <p:cNvSpPr txBox="1"/>
            <p:nvPr/>
          </p:nvSpPr>
          <p:spPr>
            <a:xfrm>
              <a:off x="7206128" y="932022"/>
              <a:ext cx="1854940" cy="40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счёта</a:t>
              </a:r>
            </a:p>
          </p:txBody>
        </p:sp>
      </p:grp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38628B66-3C84-48B8-A3FA-FC411A58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53" y="980686"/>
            <a:ext cx="312030" cy="312030"/>
          </a:xfrm>
          <a:prstGeom prst="rect">
            <a:avLst/>
          </a:prstGeom>
        </p:spPr>
      </p:pic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DA07B327-1A65-4CFD-ACAF-952C9BE03711}"/>
              </a:ext>
            </a:extLst>
          </p:cNvPr>
          <p:cNvGrpSpPr/>
          <p:nvPr/>
        </p:nvGrpSpPr>
        <p:grpSpPr>
          <a:xfrm>
            <a:off x="6658817" y="803749"/>
            <a:ext cx="1564268" cy="688864"/>
            <a:chOff x="9653160" y="726975"/>
            <a:chExt cx="1854940" cy="797848"/>
          </a:xfrm>
        </p:grpSpPr>
        <p:sp>
          <p:nvSpPr>
            <p:cNvPr id="129" name="Прямоугольник: скругленные углы 128">
              <a:extLst>
                <a:ext uri="{FF2B5EF4-FFF2-40B4-BE49-F238E27FC236}">
                  <a16:creationId xmlns:a16="http://schemas.microsoft.com/office/drawing/2014/main" id="{212FD37D-4B42-4263-8171-4AED93AC8984}"/>
                </a:ext>
              </a:extLst>
            </p:cNvPr>
            <p:cNvSpPr/>
            <p:nvPr/>
          </p:nvSpPr>
          <p:spPr>
            <a:xfrm>
              <a:off x="9737335" y="726975"/>
              <a:ext cx="1697196" cy="7978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FDB1638-B645-4E8C-A319-647DF30BBB3C}"/>
                </a:ext>
              </a:extLst>
            </p:cNvPr>
            <p:cNvSpPr txBox="1"/>
            <p:nvPr/>
          </p:nvSpPr>
          <p:spPr>
            <a:xfrm>
              <a:off x="9653160" y="791330"/>
              <a:ext cx="1854940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Перевод средств</a:t>
              </a:r>
            </a:p>
          </p:txBody>
        </p:sp>
      </p:grpSp>
      <p:grpSp>
        <p:nvGrpSpPr>
          <p:cNvPr id="270" name="Группа 269">
            <a:extLst>
              <a:ext uri="{FF2B5EF4-FFF2-40B4-BE49-F238E27FC236}">
                <a16:creationId xmlns:a16="http://schemas.microsoft.com/office/drawing/2014/main" id="{3C15E742-2397-467C-AA8A-F4FD272ED0B8}"/>
              </a:ext>
            </a:extLst>
          </p:cNvPr>
          <p:cNvGrpSpPr/>
          <p:nvPr/>
        </p:nvGrpSpPr>
        <p:grpSpPr>
          <a:xfrm>
            <a:off x="8774133" y="-529722"/>
            <a:ext cx="2984501" cy="6081441"/>
            <a:chOff x="12697062" y="-260963"/>
            <a:chExt cx="2984501" cy="6081441"/>
          </a:xfrm>
        </p:grpSpPr>
        <p:sp>
          <p:nvSpPr>
            <p:cNvPr id="271" name="Прямоугольник: скругленные углы 270">
              <a:extLst>
                <a:ext uri="{FF2B5EF4-FFF2-40B4-BE49-F238E27FC236}">
                  <a16:creationId xmlns:a16="http://schemas.microsoft.com/office/drawing/2014/main" id="{C574BF46-7059-4720-A543-9F5C37DA9E1A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2" name="Picture 4" descr="rendered">
              <a:extLst>
                <a:ext uri="{FF2B5EF4-FFF2-40B4-BE49-F238E27FC236}">
                  <a16:creationId xmlns:a16="http://schemas.microsoft.com/office/drawing/2014/main" id="{B1A5B0B3-7966-486D-861A-9E56077BE7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Прямоугольник: скругленные углы 272">
              <a:extLst>
                <a:ext uri="{FF2B5EF4-FFF2-40B4-BE49-F238E27FC236}">
                  <a16:creationId xmlns:a16="http://schemas.microsoft.com/office/drawing/2014/main" id="{A40CC2AE-14C9-4976-A2E3-CB3641BDE7D8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19C7C586-80FA-4906-B474-21FD487DD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B92E9C7C-D925-4387-AEB5-181B24BD168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959CE240-0E81-4F51-8C8C-5E339581C9B1}"/>
              </a:ext>
            </a:extLst>
          </p:cNvPr>
          <p:cNvGrpSpPr/>
          <p:nvPr/>
        </p:nvGrpSpPr>
        <p:grpSpPr>
          <a:xfrm>
            <a:off x="8769589" y="-629941"/>
            <a:ext cx="2989049" cy="6112386"/>
            <a:chOff x="8769589" y="-536980"/>
            <a:chExt cx="2989049" cy="6112386"/>
          </a:xfrm>
        </p:grpSpPr>
        <p:grpSp>
          <p:nvGrpSpPr>
            <p:cNvPr id="277" name="Группа 276">
              <a:extLst>
                <a:ext uri="{FF2B5EF4-FFF2-40B4-BE49-F238E27FC236}">
                  <a16:creationId xmlns:a16="http://schemas.microsoft.com/office/drawing/2014/main" id="{56A79766-A840-4203-AD27-B57880DEFFB5}"/>
                </a:ext>
              </a:extLst>
            </p:cNvPr>
            <p:cNvGrpSpPr/>
            <p:nvPr/>
          </p:nvGrpSpPr>
          <p:grpSpPr>
            <a:xfrm>
              <a:off x="8774137" y="-506035"/>
              <a:ext cx="2984501" cy="6081441"/>
              <a:chOff x="12697062" y="-260963"/>
              <a:chExt cx="2984501" cy="6081441"/>
            </a:xfrm>
          </p:grpSpPr>
          <p:sp>
            <p:nvSpPr>
              <p:cNvPr id="299" name="Прямоугольник: скругленные углы 298">
                <a:extLst>
                  <a:ext uri="{FF2B5EF4-FFF2-40B4-BE49-F238E27FC236}">
                    <a16:creationId xmlns:a16="http://schemas.microsoft.com/office/drawing/2014/main" id="{938D7047-6E0A-4633-BAE1-B18BDFA6C701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00" name="Picture 4" descr="rendered">
                <a:extLst>
                  <a:ext uri="{FF2B5EF4-FFF2-40B4-BE49-F238E27FC236}">
                    <a16:creationId xmlns:a16="http://schemas.microsoft.com/office/drawing/2014/main" id="{336911F1-B219-45FA-BF1C-0AD7269ED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1" name="Прямоугольник: скругленные углы 300">
                <a:extLst>
                  <a:ext uri="{FF2B5EF4-FFF2-40B4-BE49-F238E27FC236}">
                    <a16:creationId xmlns:a16="http://schemas.microsoft.com/office/drawing/2014/main" id="{84D2E48B-0A43-4C43-95AC-55565AC2AB00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02" name="Picture 2">
                <a:extLst>
                  <a:ext uri="{FF2B5EF4-FFF2-40B4-BE49-F238E27FC236}">
                    <a16:creationId xmlns:a16="http://schemas.microsoft.com/office/drawing/2014/main" id="{7B3F7661-FB81-45D1-9321-5BC2CF672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3" name="Прямоугольник: скругленные углы 302">
                <a:extLst>
                  <a:ext uri="{FF2B5EF4-FFF2-40B4-BE49-F238E27FC236}">
                    <a16:creationId xmlns:a16="http://schemas.microsoft.com/office/drawing/2014/main" id="{F889C3BE-7110-4FAB-910B-B864B216262C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BA53570B-AA11-4F08-91CD-C4B7472240DD}"/>
                </a:ext>
              </a:extLst>
            </p:cNvPr>
            <p:cNvGrpSpPr/>
            <p:nvPr/>
          </p:nvGrpSpPr>
          <p:grpSpPr>
            <a:xfrm>
              <a:off x="8774135" y="-536980"/>
              <a:ext cx="2984501" cy="6081441"/>
              <a:chOff x="12697062" y="-260963"/>
              <a:chExt cx="2984501" cy="6081441"/>
            </a:xfrm>
          </p:grpSpPr>
          <p:sp>
            <p:nvSpPr>
              <p:cNvPr id="294" name="Прямоугольник: скругленные углы 293">
                <a:extLst>
                  <a:ext uri="{FF2B5EF4-FFF2-40B4-BE49-F238E27FC236}">
                    <a16:creationId xmlns:a16="http://schemas.microsoft.com/office/drawing/2014/main" id="{4EC2BDC6-C3F3-4C75-8A23-8D8458F7FEE0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5" name="Picture 4" descr="rendered">
                <a:extLst>
                  <a:ext uri="{FF2B5EF4-FFF2-40B4-BE49-F238E27FC236}">
                    <a16:creationId xmlns:a16="http://schemas.microsoft.com/office/drawing/2014/main" id="{4D2EB6C5-647F-47D3-91FE-BB15822CD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6" name="Прямоугольник: скругленные углы 295">
                <a:extLst>
                  <a:ext uri="{FF2B5EF4-FFF2-40B4-BE49-F238E27FC236}">
                    <a16:creationId xmlns:a16="http://schemas.microsoft.com/office/drawing/2014/main" id="{6A61C2BA-CDD9-4B29-9328-346E26F482D4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7" name="Picture 2">
                <a:extLst>
                  <a:ext uri="{FF2B5EF4-FFF2-40B4-BE49-F238E27FC236}">
                    <a16:creationId xmlns:a16="http://schemas.microsoft.com/office/drawing/2014/main" id="{4DE26F7B-A7F2-4848-A968-ABDB5A73EA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8" name="Прямоугольник: скругленные углы 297">
                <a:extLst>
                  <a:ext uri="{FF2B5EF4-FFF2-40B4-BE49-F238E27FC236}">
                    <a16:creationId xmlns:a16="http://schemas.microsoft.com/office/drawing/2014/main" id="{FA026C61-24BD-48BC-8EA6-012E1DCBD855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79" name="Группа 278">
              <a:extLst>
                <a:ext uri="{FF2B5EF4-FFF2-40B4-BE49-F238E27FC236}">
                  <a16:creationId xmlns:a16="http://schemas.microsoft.com/office/drawing/2014/main" id="{2FC0739E-69F6-4EDD-B8D1-BCF4C0C1ED4F}"/>
                </a:ext>
              </a:extLst>
            </p:cNvPr>
            <p:cNvGrpSpPr/>
            <p:nvPr/>
          </p:nvGrpSpPr>
          <p:grpSpPr>
            <a:xfrm>
              <a:off x="8774133" y="-529722"/>
              <a:ext cx="2984501" cy="6081441"/>
              <a:chOff x="12697062" y="-260963"/>
              <a:chExt cx="2984501" cy="6081441"/>
            </a:xfrm>
          </p:grpSpPr>
          <p:sp>
            <p:nvSpPr>
              <p:cNvPr id="289" name="Прямоугольник: скругленные углы 288">
                <a:extLst>
                  <a:ext uri="{FF2B5EF4-FFF2-40B4-BE49-F238E27FC236}">
                    <a16:creationId xmlns:a16="http://schemas.microsoft.com/office/drawing/2014/main" id="{65A5C635-590F-4FD0-96E8-F3F06087C5E4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0" name="Picture 4" descr="rendered">
                <a:extLst>
                  <a:ext uri="{FF2B5EF4-FFF2-40B4-BE49-F238E27FC236}">
                    <a16:creationId xmlns:a16="http://schemas.microsoft.com/office/drawing/2014/main" id="{272AC24F-2FCF-421A-BF41-7DCE306F2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1" name="Прямоугольник: скругленные углы 290">
                <a:extLst>
                  <a:ext uri="{FF2B5EF4-FFF2-40B4-BE49-F238E27FC236}">
                    <a16:creationId xmlns:a16="http://schemas.microsoft.com/office/drawing/2014/main" id="{A48383AA-9A8B-49CC-BF7A-30A2BB35275C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2" name="Picture 2">
                <a:extLst>
                  <a:ext uri="{FF2B5EF4-FFF2-40B4-BE49-F238E27FC236}">
                    <a16:creationId xmlns:a16="http://schemas.microsoft.com/office/drawing/2014/main" id="{FD9827B5-0449-4484-A5C9-1E8213B6B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3" name="Прямоугольник: скругленные углы 292">
                <a:extLst>
                  <a:ext uri="{FF2B5EF4-FFF2-40B4-BE49-F238E27FC236}">
                    <a16:creationId xmlns:a16="http://schemas.microsoft.com/office/drawing/2014/main" id="{BFF78592-463B-4851-AF65-09617399E8D7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80" name="Группа 279">
              <a:extLst>
                <a:ext uri="{FF2B5EF4-FFF2-40B4-BE49-F238E27FC236}">
                  <a16:creationId xmlns:a16="http://schemas.microsoft.com/office/drawing/2014/main" id="{9FFD4F33-4BAC-473F-A0F7-4B0B094DEE19}"/>
                </a:ext>
              </a:extLst>
            </p:cNvPr>
            <p:cNvGrpSpPr/>
            <p:nvPr/>
          </p:nvGrpSpPr>
          <p:grpSpPr>
            <a:xfrm>
              <a:off x="8769589" y="-536980"/>
              <a:ext cx="2984501" cy="6081441"/>
              <a:chOff x="12697062" y="-260963"/>
              <a:chExt cx="2984501" cy="6081441"/>
            </a:xfrm>
          </p:grpSpPr>
          <p:sp>
            <p:nvSpPr>
              <p:cNvPr id="284" name="Прямоугольник: скругленные углы 283">
                <a:extLst>
                  <a:ext uri="{FF2B5EF4-FFF2-40B4-BE49-F238E27FC236}">
                    <a16:creationId xmlns:a16="http://schemas.microsoft.com/office/drawing/2014/main" id="{2F329FA0-E631-4D02-8592-6BE86BF65974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85" name="Picture 4" descr="rendered">
                <a:extLst>
                  <a:ext uri="{FF2B5EF4-FFF2-40B4-BE49-F238E27FC236}">
                    <a16:creationId xmlns:a16="http://schemas.microsoft.com/office/drawing/2014/main" id="{2C6A6C16-13AD-47E9-89A6-D2F8E56B4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" name="Прямоугольник: скругленные углы 285">
                <a:extLst>
                  <a:ext uri="{FF2B5EF4-FFF2-40B4-BE49-F238E27FC236}">
                    <a16:creationId xmlns:a16="http://schemas.microsoft.com/office/drawing/2014/main" id="{5168D805-A27D-4283-B9B6-BCA4A76D38DF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87" name="Picture 2">
                <a:extLst>
                  <a:ext uri="{FF2B5EF4-FFF2-40B4-BE49-F238E27FC236}">
                    <a16:creationId xmlns:a16="http://schemas.microsoft.com/office/drawing/2014/main" id="{CEA62CC9-25E3-4DDD-A300-02C383BA5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8" name="Прямоугольник: скругленные углы 287">
                <a:extLst>
                  <a:ext uri="{FF2B5EF4-FFF2-40B4-BE49-F238E27FC236}">
                    <a16:creationId xmlns:a16="http://schemas.microsoft.com/office/drawing/2014/main" id="{491B918F-E5F7-4C0A-AF7B-408A02752EF0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81" name="Рисунок 280">
              <a:extLst>
                <a:ext uri="{FF2B5EF4-FFF2-40B4-BE49-F238E27FC236}">
                  <a16:creationId xmlns:a16="http://schemas.microsoft.com/office/drawing/2014/main" id="{2556BE88-3C12-4563-85E2-3035B454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881" y="4516561"/>
              <a:ext cx="284357" cy="278037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F04FFCF-9C55-4FA2-81B6-70EC190087F6}"/>
                </a:ext>
              </a:extLst>
            </p:cNvPr>
            <p:cNvSpPr txBox="1"/>
            <p:nvPr/>
          </p:nvSpPr>
          <p:spPr>
            <a:xfrm>
              <a:off x="9403089" y="4544054"/>
              <a:ext cx="1322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898989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Дать деньги в долг</a:t>
              </a:r>
              <a:b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283" name="Рисунок 282">
              <a:extLst>
                <a:ext uri="{FF2B5EF4-FFF2-40B4-BE49-F238E27FC236}">
                  <a16:creationId xmlns:a16="http://schemas.microsoft.com/office/drawing/2014/main" id="{4A14F0D3-356D-42A2-8992-C5DB6EE7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46665" y="4581635"/>
              <a:ext cx="136932" cy="147887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F63893-4B91-686E-0ACF-9A6DF31FACD5}"/>
              </a:ext>
            </a:extLst>
          </p:cNvPr>
          <p:cNvGrpSpPr/>
          <p:nvPr/>
        </p:nvGrpSpPr>
        <p:grpSpPr>
          <a:xfrm>
            <a:off x="2996969" y="2639148"/>
            <a:ext cx="2621416" cy="435342"/>
            <a:chOff x="283724" y="2480332"/>
            <a:chExt cx="2686775" cy="435342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B1E39923-C08C-825C-94DE-2507EFC5079C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7122F4-1336-5251-3CE3-DDB04EB613D0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0D6D7A0-0DEE-D738-544F-8BF8DBD8020B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CFFD86E-1240-F445-32C6-90557873851C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9A380F-3BF3-389F-9CEC-5E34CE19FDFC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210B722-DDEB-4146-9EA7-54B4271AAD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19" y="-6494842"/>
            <a:ext cx="3494150" cy="6539409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4530D55E-164D-4D24-9C51-D6C4E50BCD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E71E6D2-E9B5-4B55-AD4F-A557EBD9DA74}"/>
              </a:ext>
            </a:extLst>
          </p:cNvPr>
          <p:cNvGrpSpPr/>
          <p:nvPr/>
        </p:nvGrpSpPr>
        <p:grpSpPr>
          <a:xfrm>
            <a:off x="6414998" y="537633"/>
            <a:ext cx="860062" cy="1107288"/>
            <a:chOff x="13019918" y="194095"/>
            <a:chExt cx="956894" cy="1231954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1ABB5647-2D20-4E05-BCBA-4257A057DC37}"/>
                </a:ext>
              </a:extLst>
            </p:cNvPr>
            <p:cNvGrpSpPr/>
            <p:nvPr/>
          </p:nvGrpSpPr>
          <p:grpSpPr>
            <a:xfrm>
              <a:off x="13019918" y="194095"/>
              <a:ext cx="956894" cy="1089900"/>
              <a:chOff x="13019918" y="194095"/>
              <a:chExt cx="956894" cy="1089900"/>
            </a:xfrm>
          </p:grpSpPr>
          <p:grpSp>
            <p:nvGrpSpPr>
              <p:cNvPr id="99" name="Группа 98">
                <a:extLst>
                  <a:ext uri="{FF2B5EF4-FFF2-40B4-BE49-F238E27FC236}">
                    <a16:creationId xmlns:a16="http://schemas.microsoft.com/office/drawing/2014/main" id="{EA83E48B-E4FF-46A9-B8A9-7EB3488D8F26}"/>
                  </a:ext>
                </a:extLst>
              </p:cNvPr>
              <p:cNvGrpSpPr/>
              <p:nvPr/>
            </p:nvGrpSpPr>
            <p:grpSpPr>
              <a:xfrm>
                <a:off x="13019918" y="345208"/>
                <a:ext cx="956894" cy="938787"/>
                <a:chOff x="3064368" y="943285"/>
                <a:chExt cx="1588380" cy="1558323"/>
              </a:xfrm>
            </p:grpSpPr>
            <p:pic>
              <p:nvPicPr>
                <p:cNvPr id="100" name="Picture 4" descr="rendered">
                  <a:extLst>
                    <a:ext uri="{FF2B5EF4-FFF2-40B4-BE49-F238E27FC236}">
                      <a16:creationId xmlns:a16="http://schemas.microsoft.com/office/drawing/2014/main" id="{968EAD3D-F597-4F1B-97C5-383675C258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4368" y="943285"/>
                  <a:ext cx="1588380" cy="15583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>
                  <a:extLst>
                    <a:ext uri="{FF2B5EF4-FFF2-40B4-BE49-F238E27FC236}">
                      <a16:creationId xmlns:a16="http://schemas.microsoft.com/office/drawing/2014/main" id="{56B2805D-E995-4741-A0A0-F852B8ACE4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18749" y="1479839"/>
                  <a:ext cx="460567" cy="4605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Группа 9">
                <a:extLst>
                  <a:ext uri="{FF2B5EF4-FFF2-40B4-BE49-F238E27FC236}">
                    <a16:creationId xmlns:a16="http://schemas.microsoft.com/office/drawing/2014/main" id="{48CDAACD-6C39-4920-AEB3-F907B7A58C8E}"/>
                  </a:ext>
                </a:extLst>
              </p:cNvPr>
              <p:cNvGrpSpPr/>
              <p:nvPr/>
            </p:nvGrpSpPr>
            <p:grpSpPr>
              <a:xfrm rot="20881016">
                <a:off x="13492545" y="194095"/>
                <a:ext cx="415352" cy="426154"/>
                <a:chOff x="6592106" y="516164"/>
                <a:chExt cx="415352" cy="426154"/>
              </a:xfrm>
            </p:grpSpPr>
            <p:sp>
              <p:nvSpPr>
                <p:cNvPr id="3" name="Дуга 2">
                  <a:extLst>
                    <a:ext uri="{FF2B5EF4-FFF2-40B4-BE49-F238E27FC236}">
                      <a16:creationId xmlns:a16="http://schemas.microsoft.com/office/drawing/2014/main" id="{6C007466-DC32-4004-9298-8D2386FA9820}"/>
                    </a:ext>
                  </a:extLst>
                </p:cNvPr>
                <p:cNvSpPr/>
                <p:nvPr/>
              </p:nvSpPr>
              <p:spPr>
                <a:xfrm>
                  <a:off x="6592106" y="591271"/>
                  <a:ext cx="311109" cy="32476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05" name="Дуга 104">
                  <a:extLst>
                    <a:ext uri="{FF2B5EF4-FFF2-40B4-BE49-F238E27FC236}">
                      <a16:creationId xmlns:a16="http://schemas.microsoft.com/office/drawing/2014/main" id="{3B4A94AC-A88E-408D-AEA4-F19938C9E186}"/>
                    </a:ext>
                  </a:extLst>
                </p:cNvPr>
                <p:cNvSpPr/>
                <p:nvPr/>
              </p:nvSpPr>
              <p:spPr>
                <a:xfrm>
                  <a:off x="6599221" y="516164"/>
                  <a:ext cx="408237" cy="426154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FBF9B353-83FA-410C-882C-856075E87C50}"/>
                </a:ext>
              </a:extLst>
            </p:cNvPr>
            <p:cNvGrpSpPr/>
            <p:nvPr/>
          </p:nvGrpSpPr>
          <p:grpSpPr>
            <a:xfrm rot="9425744">
              <a:off x="13079734" y="999895"/>
              <a:ext cx="415352" cy="426154"/>
              <a:chOff x="6592106" y="516164"/>
              <a:chExt cx="415352" cy="426154"/>
            </a:xfrm>
          </p:grpSpPr>
          <p:sp>
            <p:nvSpPr>
              <p:cNvPr id="117" name="Дуга 116">
                <a:extLst>
                  <a:ext uri="{FF2B5EF4-FFF2-40B4-BE49-F238E27FC236}">
                    <a16:creationId xmlns:a16="http://schemas.microsoft.com/office/drawing/2014/main" id="{6B58EF5D-88DA-4108-876A-C6F23AC2F32B}"/>
                  </a:ext>
                </a:extLst>
              </p:cNvPr>
              <p:cNvSpPr/>
              <p:nvPr/>
            </p:nvSpPr>
            <p:spPr>
              <a:xfrm>
                <a:off x="6592106" y="591271"/>
                <a:ext cx="311109" cy="3247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Дуга 117">
                <a:extLst>
                  <a:ext uri="{FF2B5EF4-FFF2-40B4-BE49-F238E27FC236}">
                    <a16:creationId xmlns:a16="http://schemas.microsoft.com/office/drawing/2014/main" id="{F9CA764C-88E9-4F82-A0B5-8D76DF874B29}"/>
                  </a:ext>
                </a:extLst>
              </p:cNvPr>
              <p:cNvSpPr/>
              <p:nvPr/>
            </p:nvSpPr>
            <p:spPr>
              <a:xfrm>
                <a:off x="6599221" y="516164"/>
                <a:ext cx="408237" cy="426154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32" name="Прямоугольник: скругленные углы 131">
            <a:extLst>
              <a:ext uri="{FF2B5EF4-FFF2-40B4-BE49-F238E27FC236}">
                <a16:creationId xmlns:a16="http://schemas.microsoft.com/office/drawing/2014/main" id="{9C5C81A4-0DA7-4EBA-A26B-6DB30EE948D0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2213299-1B50-4719-9FE8-FE1FC83F6838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39555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F889A03-F8D2-46C6-95ED-A7C1B87F9C40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66D140FA-1391-4DFF-BA88-D4E0DCA63842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F3E1C-4A8C-403C-89AD-1973AABEAC08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1C62372-088D-4BE6-9EE9-8EDE0766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AE684CF4-29A1-4843-A3CE-8F30643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756E96CB-0952-4930-8420-ABFF7895A8F7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12FEE6D0-E236-421F-9574-EB4B36E1569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78DE64-C4BE-4B48-9809-A5195E85A8C7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270" name="Группа 269">
            <a:extLst>
              <a:ext uri="{FF2B5EF4-FFF2-40B4-BE49-F238E27FC236}">
                <a16:creationId xmlns:a16="http://schemas.microsoft.com/office/drawing/2014/main" id="{3C15E742-2397-467C-AA8A-F4FD272ED0B8}"/>
              </a:ext>
            </a:extLst>
          </p:cNvPr>
          <p:cNvGrpSpPr/>
          <p:nvPr/>
        </p:nvGrpSpPr>
        <p:grpSpPr>
          <a:xfrm>
            <a:off x="8774133" y="-529722"/>
            <a:ext cx="2984501" cy="6081441"/>
            <a:chOff x="12697062" y="-260963"/>
            <a:chExt cx="2984501" cy="6081441"/>
          </a:xfrm>
        </p:grpSpPr>
        <p:sp>
          <p:nvSpPr>
            <p:cNvPr id="271" name="Прямоугольник: скругленные углы 270">
              <a:extLst>
                <a:ext uri="{FF2B5EF4-FFF2-40B4-BE49-F238E27FC236}">
                  <a16:creationId xmlns:a16="http://schemas.microsoft.com/office/drawing/2014/main" id="{C574BF46-7059-4720-A543-9F5C37DA9E1A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2" name="Picture 4" descr="rendered">
              <a:extLst>
                <a:ext uri="{FF2B5EF4-FFF2-40B4-BE49-F238E27FC236}">
                  <a16:creationId xmlns:a16="http://schemas.microsoft.com/office/drawing/2014/main" id="{B1A5B0B3-7966-486D-861A-9E56077BE7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Прямоугольник: скругленные углы 272">
              <a:extLst>
                <a:ext uri="{FF2B5EF4-FFF2-40B4-BE49-F238E27FC236}">
                  <a16:creationId xmlns:a16="http://schemas.microsoft.com/office/drawing/2014/main" id="{A40CC2AE-14C9-4976-A2E3-CB3641BDE7D8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19C7C586-80FA-4906-B474-21FD487DD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B92E9C7C-D925-4387-AEB5-181B24BD168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959CE240-0E81-4F51-8C8C-5E339581C9B1}"/>
              </a:ext>
            </a:extLst>
          </p:cNvPr>
          <p:cNvGrpSpPr/>
          <p:nvPr/>
        </p:nvGrpSpPr>
        <p:grpSpPr>
          <a:xfrm>
            <a:off x="8769589" y="-629941"/>
            <a:ext cx="2989049" cy="6112386"/>
            <a:chOff x="8769589" y="-536980"/>
            <a:chExt cx="2989049" cy="6112386"/>
          </a:xfrm>
        </p:grpSpPr>
        <p:grpSp>
          <p:nvGrpSpPr>
            <p:cNvPr id="277" name="Группа 276">
              <a:extLst>
                <a:ext uri="{FF2B5EF4-FFF2-40B4-BE49-F238E27FC236}">
                  <a16:creationId xmlns:a16="http://schemas.microsoft.com/office/drawing/2014/main" id="{56A79766-A840-4203-AD27-B57880DEFFB5}"/>
                </a:ext>
              </a:extLst>
            </p:cNvPr>
            <p:cNvGrpSpPr/>
            <p:nvPr/>
          </p:nvGrpSpPr>
          <p:grpSpPr>
            <a:xfrm>
              <a:off x="8774137" y="-506035"/>
              <a:ext cx="2984501" cy="6081441"/>
              <a:chOff x="12697062" y="-260963"/>
              <a:chExt cx="2984501" cy="6081441"/>
            </a:xfrm>
          </p:grpSpPr>
          <p:sp>
            <p:nvSpPr>
              <p:cNvPr id="299" name="Прямоугольник: скругленные углы 298">
                <a:extLst>
                  <a:ext uri="{FF2B5EF4-FFF2-40B4-BE49-F238E27FC236}">
                    <a16:creationId xmlns:a16="http://schemas.microsoft.com/office/drawing/2014/main" id="{938D7047-6E0A-4633-BAE1-B18BDFA6C701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00" name="Picture 4" descr="rendered">
                <a:extLst>
                  <a:ext uri="{FF2B5EF4-FFF2-40B4-BE49-F238E27FC236}">
                    <a16:creationId xmlns:a16="http://schemas.microsoft.com/office/drawing/2014/main" id="{336911F1-B219-45FA-BF1C-0AD7269ED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1" name="Прямоугольник: скругленные углы 300">
                <a:extLst>
                  <a:ext uri="{FF2B5EF4-FFF2-40B4-BE49-F238E27FC236}">
                    <a16:creationId xmlns:a16="http://schemas.microsoft.com/office/drawing/2014/main" id="{84D2E48B-0A43-4C43-95AC-55565AC2AB00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02" name="Picture 2">
                <a:extLst>
                  <a:ext uri="{FF2B5EF4-FFF2-40B4-BE49-F238E27FC236}">
                    <a16:creationId xmlns:a16="http://schemas.microsoft.com/office/drawing/2014/main" id="{7B3F7661-FB81-45D1-9321-5BC2CF672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3" name="Прямоугольник: скругленные углы 302">
                <a:extLst>
                  <a:ext uri="{FF2B5EF4-FFF2-40B4-BE49-F238E27FC236}">
                    <a16:creationId xmlns:a16="http://schemas.microsoft.com/office/drawing/2014/main" id="{F889C3BE-7110-4FAB-910B-B864B216262C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BA53570B-AA11-4F08-91CD-C4B7472240DD}"/>
                </a:ext>
              </a:extLst>
            </p:cNvPr>
            <p:cNvGrpSpPr/>
            <p:nvPr/>
          </p:nvGrpSpPr>
          <p:grpSpPr>
            <a:xfrm>
              <a:off x="8774135" y="-536980"/>
              <a:ext cx="2984501" cy="6081441"/>
              <a:chOff x="12697062" y="-260963"/>
              <a:chExt cx="2984501" cy="6081441"/>
            </a:xfrm>
          </p:grpSpPr>
          <p:sp>
            <p:nvSpPr>
              <p:cNvPr id="294" name="Прямоугольник: скругленные углы 293">
                <a:extLst>
                  <a:ext uri="{FF2B5EF4-FFF2-40B4-BE49-F238E27FC236}">
                    <a16:creationId xmlns:a16="http://schemas.microsoft.com/office/drawing/2014/main" id="{4EC2BDC6-C3F3-4C75-8A23-8D8458F7FEE0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5" name="Picture 4" descr="rendered">
                <a:extLst>
                  <a:ext uri="{FF2B5EF4-FFF2-40B4-BE49-F238E27FC236}">
                    <a16:creationId xmlns:a16="http://schemas.microsoft.com/office/drawing/2014/main" id="{4D2EB6C5-647F-47D3-91FE-BB15822CD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6" name="Прямоугольник: скругленные углы 295">
                <a:extLst>
                  <a:ext uri="{FF2B5EF4-FFF2-40B4-BE49-F238E27FC236}">
                    <a16:creationId xmlns:a16="http://schemas.microsoft.com/office/drawing/2014/main" id="{6A61C2BA-CDD9-4B29-9328-346E26F482D4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7" name="Picture 2">
                <a:extLst>
                  <a:ext uri="{FF2B5EF4-FFF2-40B4-BE49-F238E27FC236}">
                    <a16:creationId xmlns:a16="http://schemas.microsoft.com/office/drawing/2014/main" id="{4DE26F7B-A7F2-4848-A968-ABDB5A73EA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8" name="Прямоугольник: скругленные углы 297">
                <a:extLst>
                  <a:ext uri="{FF2B5EF4-FFF2-40B4-BE49-F238E27FC236}">
                    <a16:creationId xmlns:a16="http://schemas.microsoft.com/office/drawing/2014/main" id="{FA026C61-24BD-48BC-8EA6-012E1DCBD855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79" name="Группа 278">
              <a:extLst>
                <a:ext uri="{FF2B5EF4-FFF2-40B4-BE49-F238E27FC236}">
                  <a16:creationId xmlns:a16="http://schemas.microsoft.com/office/drawing/2014/main" id="{2FC0739E-69F6-4EDD-B8D1-BCF4C0C1ED4F}"/>
                </a:ext>
              </a:extLst>
            </p:cNvPr>
            <p:cNvGrpSpPr/>
            <p:nvPr/>
          </p:nvGrpSpPr>
          <p:grpSpPr>
            <a:xfrm>
              <a:off x="8774133" y="-529722"/>
              <a:ext cx="2984501" cy="6081441"/>
              <a:chOff x="12697062" y="-260963"/>
              <a:chExt cx="2984501" cy="6081441"/>
            </a:xfrm>
          </p:grpSpPr>
          <p:sp>
            <p:nvSpPr>
              <p:cNvPr id="289" name="Прямоугольник: скругленные углы 288">
                <a:extLst>
                  <a:ext uri="{FF2B5EF4-FFF2-40B4-BE49-F238E27FC236}">
                    <a16:creationId xmlns:a16="http://schemas.microsoft.com/office/drawing/2014/main" id="{65A5C635-590F-4FD0-96E8-F3F06087C5E4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0" name="Picture 4" descr="rendered">
                <a:extLst>
                  <a:ext uri="{FF2B5EF4-FFF2-40B4-BE49-F238E27FC236}">
                    <a16:creationId xmlns:a16="http://schemas.microsoft.com/office/drawing/2014/main" id="{272AC24F-2FCF-421A-BF41-7DCE306F2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1" name="Прямоугольник: скругленные углы 290">
                <a:extLst>
                  <a:ext uri="{FF2B5EF4-FFF2-40B4-BE49-F238E27FC236}">
                    <a16:creationId xmlns:a16="http://schemas.microsoft.com/office/drawing/2014/main" id="{A48383AA-9A8B-49CC-BF7A-30A2BB35275C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92" name="Picture 2">
                <a:extLst>
                  <a:ext uri="{FF2B5EF4-FFF2-40B4-BE49-F238E27FC236}">
                    <a16:creationId xmlns:a16="http://schemas.microsoft.com/office/drawing/2014/main" id="{FD9827B5-0449-4484-A5C9-1E8213B6B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3" name="Прямоугольник: скругленные углы 292">
                <a:extLst>
                  <a:ext uri="{FF2B5EF4-FFF2-40B4-BE49-F238E27FC236}">
                    <a16:creationId xmlns:a16="http://schemas.microsoft.com/office/drawing/2014/main" id="{BFF78592-463B-4851-AF65-09617399E8D7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80" name="Группа 279">
              <a:extLst>
                <a:ext uri="{FF2B5EF4-FFF2-40B4-BE49-F238E27FC236}">
                  <a16:creationId xmlns:a16="http://schemas.microsoft.com/office/drawing/2014/main" id="{9FFD4F33-4BAC-473F-A0F7-4B0B094DEE19}"/>
                </a:ext>
              </a:extLst>
            </p:cNvPr>
            <p:cNvGrpSpPr/>
            <p:nvPr/>
          </p:nvGrpSpPr>
          <p:grpSpPr>
            <a:xfrm>
              <a:off x="8769589" y="-536980"/>
              <a:ext cx="2984501" cy="6081441"/>
              <a:chOff x="12697062" y="-260963"/>
              <a:chExt cx="2984501" cy="6081441"/>
            </a:xfrm>
          </p:grpSpPr>
          <p:sp>
            <p:nvSpPr>
              <p:cNvPr id="284" name="Прямоугольник: скругленные углы 283">
                <a:extLst>
                  <a:ext uri="{FF2B5EF4-FFF2-40B4-BE49-F238E27FC236}">
                    <a16:creationId xmlns:a16="http://schemas.microsoft.com/office/drawing/2014/main" id="{2F329FA0-E631-4D02-8592-6BE86BF65974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85" name="Picture 4" descr="rendered">
                <a:extLst>
                  <a:ext uri="{FF2B5EF4-FFF2-40B4-BE49-F238E27FC236}">
                    <a16:creationId xmlns:a16="http://schemas.microsoft.com/office/drawing/2014/main" id="{2C6A6C16-13AD-47E9-89A6-D2F8E56B4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" name="Прямоугольник: скругленные углы 285">
                <a:extLst>
                  <a:ext uri="{FF2B5EF4-FFF2-40B4-BE49-F238E27FC236}">
                    <a16:creationId xmlns:a16="http://schemas.microsoft.com/office/drawing/2014/main" id="{5168D805-A27D-4283-B9B6-BCA4A76D38DF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87" name="Picture 2">
                <a:extLst>
                  <a:ext uri="{FF2B5EF4-FFF2-40B4-BE49-F238E27FC236}">
                    <a16:creationId xmlns:a16="http://schemas.microsoft.com/office/drawing/2014/main" id="{CEA62CC9-25E3-4DDD-A300-02C383BA5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8" name="Прямоугольник: скругленные углы 287">
                <a:extLst>
                  <a:ext uri="{FF2B5EF4-FFF2-40B4-BE49-F238E27FC236}">
                    <a16:creationId xmlns:a16="http://schemas.microsoft.com/office/drawing/2014/main" id="{491B918F-E5F7-4C0A-AF7B-408A02752EF0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81" name="Рисунок 280">
              <a:extLst>
                <a:ext uri="{FF2B5EF4-FFF2-40B4-BE49-F238E27FC236}">
                  <a16:creationId xmlns:a16="http://schemas.microsoft.com/office/drawing/2014/main" id="{2556BE88-3C12-4563-85E2-3035B454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881" y="4516561"/>
              <a:ext cx="284357" cy="278037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F04FFCF-9C55-4FA2-81B6-70EC190087F6}"/>
                </a:ext>
              </a:extLst>
            </p:cNvPr>
            <p:cNvSpPr txBox="1"/>
            <p:nvPr/>
          </p:nvSpPr>
          <p:spPr>
            <a:xfrm>
              <a:off x="9403089" y="4544054"/>
              <a:ext cx="1322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898989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Дать деньги в долг</a:t>
              </a:r>
              <a:b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283" name="Рисунок 282">
              <a:extLst>
                <a:ext uri="{FF2B5EF4-FFF2-40B4-BE49-F238E27FC236}">
                  <a16:creationId xmlns:a16="http://schemas.microsoft.com/office/drawing/2014/main" id="{4A14F0D3-356D-42A2-8992-C5DB6EE7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46665" y="4581635"/>
              <a:ext cx="136932" cy="147887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CCD0193-285B-9D43-B590-B8CDFB94BC50}"/>
              </a:ext>
            </a:extLst>
          </p:cNvPr>
          <p:cNvGrpSpPr/>
          <p:nvPr/>
        </p:nvGrpSpPr>
        <p:grpSpPr>
          <a:xfrm>
            <a:off x="2996969" y="2115273"/>
            <a:ext cx="2621416" cy="435342"/>
            <a:chOff x="283724" y="2480332"/>
            <a:chExt cx="2686775" cy="435342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4C76E2CB-3C99-3FFC-4E29-962E84A5FE0F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893F53-411D-5E96-7C35-DAB135823D1E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D7C8815-67C3-4F0D-B14B-695138842DA3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81B97A4A-3198-4D99-94FA-7D5D3930D285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E5C3CF-4025-4401-9E46-F2CC7C49A9A2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3CD5C5C-CD90-48DE-A8D4-5B07988F5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19" y="-720834"/>
            <a:ext cx="3494150" cy="6539409"/>
          </a:xfrm>
          <a:prstGeom prst="rect">
            <a:avLst/>
          </a:prstGeom>
        </p:spPr>
      </p:pic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0FFC8A1F-3B8A-4667-8C13-B35BA70B88AB}"/>
              </a:ext>
            </a:extLst>
          </p:cNvPr>
          <p:cNvGrpSpPr/>
          <p:nvPr/>
        </p:nvGrpSpPr>
        <p:grpSpPr>
          <a:xfrm>
            <a:off x="8775144" y="-6492485"/>
            <a:ext cx="2984501" cy="6081441"/>
            <a:chOff x="12697062" y="-260963"/>
            <a:chExt cx="2984501" cy="6081441"/>
          </a:xfrm>
        </p:grpSpPr>
        <p:sp>
          <p:nvSpPr>
            <p:cNvPr id="161" name="Прямоугольник: скругленные углы 160">
              <a:extLst>
                <a:ext uri="{FF2B5EF4-FFF2-40B4-BE49-F238E27FC236}">
                  <a16:creationId xmlns:a16="http://schemas.microsoft.com/office/drawing/2014/main" id="{579C5F07-69AE-42A1-92C3-52A49CA162CA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2" name="Picture 4" descr="rendered">
              <a:extLst>
                <a:ext uri="{FF2B5EF4-FFF2-40B4-BE49-F238E27FC236}">
                  <a16:creationId xmlns:a16="http://schemas.microsoft.com/office/drawing/2014/main" id="{DC37BCA0-8978-4644-B93F-D6B3F1AC44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Прямоугольник: скругленные углы 162">
              <a:extLst>
                <a:ext uri="{FF2B5EF4-FFF2-40B4-BE49-F238E27FC236}">
                  <a16:creationId xmlns:a16="http://schemas.microsoft.com/office/drawing/2014/main" id="{E87A476F-6868-42E3-BE61-B2BFBBEBD09E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4" name="Picture 2">
              <a:extLst>
                <a:ext uri="{FF2B5EF4-FFF2-40B4-BE49-F238E27FC236}">
                  <a16:creationId xmlns:a16="http://schemas.microsoft.com/office/drawing/2014/main" id="{557550A0-752A-4F32-9A5A-2B37C74AD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Прямоугольник: скругленные углы 164">
              <a:extLst>
                <a:ext uri="{FF2B5EF4-FFF2-40B4-BE49-F238E27FC236}">
                  <a16:creationId xmlns:a16="http://schemas.microsoft.com/office/drawing/2014/main" id="{3B84E7C2-4480-4391-ADBF-F53EC7B20007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0A9132E2-CBCA-44AC-AB89-CCE9515DF7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sp>
        <p:nvSpPr>
          <p:cNvPr id="146" name="Прямоугольник: скругленные углы 145">
            <a:extLst>
              <a:ext uri="{FF2B5EF4-FFF2-40B4-BE49-F238E27FC236}">
                <a16:creationId xmlns:a16="http://schemas.microsoft.com/office/drawing/2014/main" id="{A54CBB2E-8FCC-41E9-A3BF-37326D26230E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73B3C67-F235-4A0E-BDB0-DE92FD421BBE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79576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91ABB974-A142-4F19-A88D-8C828ABA216D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A74A9317-4C87-4ED6-96D4-533316BB3B6A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7E077FC-E695-4011-8F6D-BE1CB807724A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A49FB018-831E-4C98-B659-559E0193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432E0037-F02E-4B24-BE70-926A41D2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DE54BAE8-35C1-4463-A14E-46E1456DA86D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0812EF86-E9BB-4FB9-8333-DFCFC5AC7E1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561FBAD-8879-4796-ABFB-F5788864A292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274" name="Группа 273">
            <a:extLst>
              <a:ext uri="{FF2B5EF4-FFF2-40B4-BE49-F238E27FC236}">
                <a16:creationId xmlns:a16="http://schemas.microsoft.com/office/drawing/2014/main" id="{32812BA8-ABC0-47DC-8620-AAD68AA9C1D8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A23C6F45-12E8-43E8-8CC0-762F69FE9C8E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74E0330-EE1C-49A7-8839-CA8F31833566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DFB6B70-F7D3-E1C3-57BA-5DF7EDBA3BCD}"/>
              </a:ext>
            </a:extLst>
          </p:cNvPr>
          <p:cNvGrpSpPr/>
          <p:nvPr/>
        </p:nvGrpSpPr>
        <p:grpSpPr>
          <a:xfrm>
            <a:off x="2996969" y="2115273"/>
            <a:ext cx="2621416" cy="435342"/>
            <a:chOff x="283724" y="2480332"/>
            <a:chExt cx="2686775" cy="435342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9320089-B176-1D76-688C-02A86C7C8040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742577-E554-BAD0-B802-6140B68B2D4F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33DD5F3E-D05D-400F-84F5-5780FF9B3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19" y="-720834"/>
            <a:ext cx="3494150" cy="6539409"/>
          </a:xfrm>
          <a:prstGeom prst="rect">
            <a:avLst/>
          </a:prstGeom>
        </p:spPr>
      </p:pic>
      <p:grpSp>
        <p:nvGrpSpPr>
          <p:cNvPr id="164" name="Группа 163">
            <a:extLst>
              <a:ext uri="{FF2B5EF4-FFF2-40B4-BE49-F238E27FC236}">
                <a16:creationId xmlns:a16="http://schemas.microsoft.com/office/drawing/2014/main" id="{818915B9-0369-4ACE-B1E5-FA71D3ABEB72}"/>
              </a:ext>
            </a:extLst>
          </p:cNvPr>
          <p:cNvGrpSpPr/>
          <p:nvPr/>
        </p:nvGrpSpPr>
        <p:grpSpPr>
          <a:xfrm>
            <a:off x="8775144" y="-486812"/>
            <a:ext cx="2984501" cy="6081441"/>
            <a:chOff x="12697062" y="-260963"/>
            <a:chExt cx="2984501" cy="6081441"/>
          </a:xfrm>
        </p:grpSpPr>
        <p:sp>
          <p:nvSpPr>
            <p:cNvPr id="165" name="Прямоугольник: скругленные углы 164">
              <a:extLst>
                <a:ext uri="{FF2B5EF4-FFF2-40B4-BE49-F238E27FC236}">
                  <a16:creationId xmlns:a16="http://schemas.microsoft.com/office/drawing/2014/main" id="{F59A3763-83C0-4C96-814C-25748B5A0C66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6" name="Picture 4" descr="rendered">
              <a:extLst>
                <a:ext uri="{FF2B5EF4-FFF2-40B4-BE49-F238E27FC236}">
                  <a16:creationId xmlns:a16="http://schemas.microsoft.com/office/drawing/2014/main" id="{5DBEE0A1-F884-47A4-A835-FA5CB1769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Прямоугольник: скругленные углы 166">
              <a:extLst>
                <a:ext uri="{FF2B5EF4-FFF2-40B4-BE49-F238E27FC236}">
                  <a16:creationId xmlns:a16="http://schemas.microsoft.com/office/drawing/2014/main" id="{684679F4-80E1-468B-A3B5-5936DB5B7A29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8" name="Picture 2">
              <a:extLst>
                <a:ext uri="{FF2B5EF4-FFF2-40B4-BE49-F238E27FC236}">
                  <a16:creationId xmlns:a16="http://schemas.microsoft.com/office/drawing/2014/main" id="{86A94B44-30E6-4844-A832-8F274B148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Прямоугольник: скругленные углы 168">
              <a:extLst>
                <a:ext uri="{FF2B5EF4-FFF2-40B4-BE49-F238E27FC236}">
                  <a16:creationId xmlns:a16="http://schemas.microsoft.com/office/drawing/2014/main" id="{48681B08-391D-4D2E-8E3A-583BE26905E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22" name="Группа 321">
            <a:extLst>
              <a:ext uri="{FF2B5EF4-FFF2-40B4-BE49-F238E27FC236}">
                <a16:creationId xmlns:a16="http://schemas.microsoft.com/office/drawing/2014/main" id="{D967468F-A48B-4A12-9B6D-E7FD52C71A1B}"/>
              </a:ext>
            </a:extLst>
          </p:cNvPr>
          <p:cNvGrpSpPr/>
          <p:nvPr/>
        </p:nvGrpSpPr>
        <p:grpSpPr>
          <a:xfrm>
            <a:off x="8767313" y="-6383380"/>
            <a:ext cx="2984501" cy="6063300"/>
            <a:chOff x="5421217" y="-426344"/>
            <a:chExt cx="2984501" cy="6063300"/>
          </a:xfrm>
        </p:grpSpPr>
        <p:grpSp>
          <p:nvGrpSpPr>
            <p:cNvPr id="323" name="Группа 322">
              <a:extLst>
                <a:ext uri="{FF2B5EF4-FFF2-40B4-BE49-F238E27FC236}">
                  <a16:creationId xmlns:a16="http://schemas.microsoft.com/office/drawing/2014/main" id="{4834C310-7125-47DF-8E9E-BAF7FEB2CAE7}"/>
                </a:ext>
              </a:extLst>
            </p:cNvPr>
            <p:cNvGrpSpPr/>
            <p:nvPr/>
          </p:nvGrpSpPr>
          <p:grpSpPr>
            <a:xfrm>
              <a:off x="5421217" y="-426344"/>
              <a:ext cx="2984501" cy="6063300"/>
              <a:chOff x="5356549" y="-419098"/>
              <a:chExt cx="2984501" cy="6063300"/>
            </a:xfrm>
          </p:grpSpPr>
          <p:sp>
            <p:nvSpPr>
              <p:cNvPr id="325" name="Прямоугольник: скругленные углы 324">
                <a:extLst>
                  <a:ext uri="{FF2B5EF4-FFF2-40B4-BE49-F238E27FC236}">
                    <a16:creationId xmlns:a16="http://schemas.microsoft.com/office/drawing/2014/main" id="{7AA662DC-9A9D-4104-90DF-9E6356598716}"/>
                  </a:ext>
                </a:extLst>
              </p:cNvPr>
              <p:cNvSpPr/>
              <p:nvPr/>
            </p:nvSpPr>
            <p:spPr>
              <a:xfrm rot="5400000">
                <a:off x="3817149" y="1120302"/>
                <a:ext cx="6063300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26" name="Picture 4" descr="rendered">
                <a:extLst>
                  <a:ext uri="{FF2B5EF4-FFF2-40B4-BE49-F238E27FC236}">
                    <a16:creationId xmlns:a16="http://schemas.microsoft.com/office/drawing/2014/main" id="{28B9C2E5-059C-4F93-9CBE-0E13D33BE1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5356550" y="233640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Прямоугольник: скругленные углы 326">
                <a:extLst>
                  <a:ext uri="{FF2B5EF4-FFF2-40B4-BE49-F238E27FC236}">
                    <a16:creationId xmlns:a16="http://schemas.microsoft.com/office/drawing/2014/main" id="{CA351DA2-9AA1-4EDB-9A35-7FE3D7E6D988}"/>
                  </a:ext>
                </a:extLst>
              </p:cNvPr>
              <p:cNvSpPr/>
              <p:nvPr/>
            </p:nvSpPr>
            <p:spPr>
              <a:xfrm>
                <a:off x="5655000" y="409986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28" name="Picture 2">
                <a:extLst>
                  <a:ext uri="{FF2B5EF4-FFF2-40B4-BE49-F238E27FC236}">
                    <a16:creationId xmlns:a16="http://schemas.microsoft.com/office/drawing/2014/main" id="{15D3DD34-CF13-452B-973F-44AC54A71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7466" y="554613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9" name="Прямоугольник: скругленные углы 328">
                <a:extLst>
                  <a:ext uri="{FF2B5EF4-FFF2-40B4-BE49-F238E27FC236}">
                    <a16:creationId xmlns:a16="http://schemas.microsoft.com/office/drawing/2014/main" id="{50EE5533-E385-4EF8-9012-3193F6C98A86}"/>
                  </a:ext>
                </a:extLst>
              </p:cNvPr>
              <p:cNvSpPr/>
              <p:nvPr/>
            </p:nvSpPr>
            <p:spPr>
              <a:xfrm>
                <a:off x="5770682" y="933861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67D0914-4086-48DF-9157-C6428CAD58B8}"/>
                  </a:ext>
                </a:extLst>
              </p:cNvPr>
              <p:cNvSpPr txBox="1"/>
              <p:nvPr/>
            </p:nvSpPr>
            <p:spPr>
              <a:xfrm>
                <a:off x="5918155" y="994779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Подтверждение сделки</a:t>
                </a:r>
              </a:p>
            </p:txBody>
          </p:sp>
          <p:sp>
            <p:nvSpPr>
              <p:cNvPr id="331" name="Прямоугольник: скругленные углы 330">
                <a:extLst>
                  <a:ext uri="{FF2B5EF4-FFF2-40B4-BE49-F238E27FC236}">
                    <a16:creationId xmlns:a16="http://schemas.microsoft.com/office/drawing/2014/main" id="{1DDDF62B-E70E-44AD-9D23-53FCDB4882E0}"/>
                  </a:ext>
                </a:extLst>
              </p:cNvPr>
              <p:cNvSpPr/>
              <p:nvPr/>
            </p:nvSpPr>
            <p:spPr>
              <a:xfrm>
                <a:off x="5847242" y="1878963"/>
                <a:ext cx="1988396" cy="21534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FCCD0467-EA20-4C55-A1C6-57C91689A67F}"/>
                  </a:ext>
                </a:extLst>
              </p:cNvPr>
              <p:cNvSpPr txBox="1"/>
              <p:nvPr/>
            </p:nvSpPr>
            <p:spPr>
              <a:xfrm>
                <a:off x="6052536" y="1336648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CC72363-5FC3-4ABE-9D50-7423F2217717}"/>
                  </a:ext>
                </a:extLst>
              </p:cNvPr>
              <p:cNvSpPr txBox="1"/>
              <p:nvPr/>
            </p:nvSpPr>
            <p:spPr>
              <a:xfrm>
                <a:off x="6426942" y="1499328"/>
                <a:ext cx="11408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23B267B6-FD43-4BCD-83C6-CCDF900DB979}"/>
                  </a:ext>
                </a:extLst>
              </p:cNvPr>
              <p:cNvSpPr txBox="1"/>
              <p:nvPr/>
            </p:nvSpPr>
            <p:spPr>
              <a:xfrm>
                <a:off x="6075653" y="4171504"/>
                <a:ext cx="1854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Вы подтверждаете, что ознакомились и согласились с </a:t>
                </a:r>
                <a:r>
                  <a:rPr lang="ru-RU" sz="800" b="1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договором займа</a:t>
                </a:r>
              </a:p>
            </p:txBody>
          </p:sp>
          <p:sp>
            <p:nvSpPr>
              <p:cNvPr id="335" name="Прямоугольник: скругленные углы 334">
                <a:extLst>
                  <a:ext uri="{FF2B5EF4-FFF2-40B4-BE49-F238E27FC236}">
                    <a16:creationId xmlns:a16="http://schemas.microsoft.com/office/drawing/2014/main" id="{6DD94971-8747-41D8-84FC-B88EB75B03AF}"/>
                  </a:ext>
                </a:extLst>
              </p:cNvPr>
              <p:cNvSpPr/>
              <p:nvPr/>
            </p:nvSpPr>
            <p:spPr>
              <a:xfrm>
                <a:off x="5852800" y="4599974"/>
                <a:ext cx="1988396" cy="308486"/>
              </a:xfrm>
              <a:prstGeom prst="roundRect">
                <a:avLst>
                  <a:gd name="adj" fmla="val 41368"/>
                </a:avLst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B93D246-159D-438B-9737-A5AED7880B26}"/>
                  </a:ext>
                </a:extLst>
              </p:cNvPr>
              <p:cNvSpPr txBox="1"/>
              <p:nvPr/>
            </p:nvSpPr>
            <p:spPr>
              <a:xfrm>
                <a:off x="6125113" y="4640536"/>
                <a:ext cx="18390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Подписать и отправить</a:t>
                </a:r>
              </a:p>
            </p:txBody>
          </p:sp>
          <p:pic>
            <p:nvPicPr>
              <p:cNvPr id="337" name="Рисунок 336">
                <a:extLst>
                  <a:ext uri="{FF2B5EF4-FFF2-40B4-BE49-F238E27FC236}">
                    <a16:creationId xmlns:a16="http://schemas.microsoft.com/office/drawing/2014/main" id="{785B7F46-F65D-4C89-8566-47968B41F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5765" y="4655604"/>
                <a:ext cx="222956" cy="222956"/>
              </a:xfrm>
              <a:prstGeom prst="rect">
                <a:avLst/>
              </a:prstGeom>
            </p:spPr>
          </p:pic>
          <p:pic>
            <p:nvPicPr>
              <p:cNvPr id="338" name="Рисунок 337">
                <a:extLst>
                  <a:ext uri="{FF2B5EF4-FFF2-40B4-BE49-F238E27FC236}">
                    <a16:creationId xmlns:a16="http://schemas.microsoft.com/office/drawing/2014/main" id="{CB17F600-0B09-4964-845D-72CF1DA0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2220" y="4268568"/>
                <a:ext cx="149486" cy="146611"/>
              </a:xfrm>
              <a:prstGeom prst="rect">
                <a:avLst/>
              </a:prstGeom>
            </p:spPr>
          </p:pic>
          <p:pic>
            <p:nvPicPr>
              <p:cNvPr id="339" name="Рисунок 338">
                <a:extLst>
                  <a:ext uri="{FF2B5EF4-FFF2-40B4-BE49-F238E27FC236}">
                    <a16:creationId xmlns:a16="http://schemas.microsoft.com/office/drawing/2014/main" id="{A74149A0-4AA1-4038-9571-4EDC16FAF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4806" y="1392460"/>
                <a:ext cx="133415" cy="120335"/>
              </a:xfrm>
              <a:prstGeom prst="rect">
                <a:avLst/>
              </a:prstGeom>
            </p:spPr>
          </p:pic>
          <p:pic>
            <p:nvPicPr>
              <p:cNvPr id="340" name="Рисунок 339">
                <a:extLst>
                  <a:ext uri="{FF2B5EF4-FFF2-40B4-BE49-F238E27FC236}">
                    <a16:creationId xmlns:a16="http://schemas.microsoft.com/office/drawing/2014/main" id="{516661DB-4228-4F04-BE03-ABF62FA1E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049"/>
              <a:stretch/>
            </p:blipFill>
            <p:spPr>
              <a:xfrm>
                <a:off x="5852419" y="3744745"/>
                <a:ext cx="1992303" cy="300754"/>
              </a:xfrm>
              <a:prstGeom prst="rect">
                <a:avLst/>
              </a:prstGeom>
            </p:spPr>
          </p:pic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A09CEBCA-A3D8-496F-B6B8-481E871BA830}"/>
                  </a:ext>
                </a:extLst>
              </p:cNvPr>
              <p:cNvSpPr txBox="1"/>
              <p:nvPr/>
            </p:nvSpPr>
            <p:spPr>
              <a:xfrm>
                <a:off x="6304071" y="3778972"/>
                <a:ext cx="13090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Изменить условия</a:t>
                </a:r>
              </a:p>
            </p:txBody>
          </p:sp>
          <p:sp>
            <p:nvSpPr>
              <p:cNvPr id="342" name="Прямоугольник: скругленные углы 341">
                <a:extLst>
                  <a:ext uri="{FF2B5EF4-FFF2-40B4-BE49-F238E27FC236}">
                    <a16:creationId xmlns:a16="http://schemas.microsoft.com/office/drawing/2014/main" id="{18BB3C73-41DC-4CCD-9084-C45F544DB40E}"/>
                  </a:ext>
                </a:extLst>
              </p:cNvPr>
              <p:cNvSpPr/>
              <p:nvPr/>
            </p:nvSpPr>
            <p:spPr>
              <a:xfrm>
                <a:off x="6296992" y="3309406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2ABFB13A-DF54-42B6-8D1B-D9E8EEC8BD3F}"/>
                  </a:ext>
                </a:extLst>
              </p:cNvPr>
              <p:cNvSpPr txBox="1"/>
              <p:nvPr/>
            </p:nvSpPr>
            <p:spPr>
              <a:xfrm>
                <a:off x="6385720" y="3294194"/>
                <a:ext cx="18549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1306437F-C6A1-4655-ADF2-563BC57F34E9}"/>
                  </a:ext>
                </a:extLst>
              </p:cNvPr>
              <p:cNvSpPr txBox="1"/>
              <p:nvPr/>
            </p:nvSpPr>
            <p:spPr>
              <a:xfrm>
                <a:off x="6385791" y="3429268"/>
                <a:ext cx="8780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14 октября</a:t>
                </a:r>
              </a:p>
            </p:txBody>
          </p:sp>
          <p:sp>
            <p:nvSpPr>
              <p:cNvPr id="345" name="Прямоугольник: скругленные углы 344">
                <a:extLst>
                  <a:ext uri="{FF2B5EF4-FFF2-40B4-BE49-F238E27FC236}">
                    <a16:creationId xmlns:a16="http://schemas.microsoft.com/office/drawing/2014/main" id="{EC856F5F-BF41-4DB2-821C-6A0929A1E29F}"/>
                  </a:ext>
                </a:extLst>
              </p:cNvPr>
              <p:cNvSpPr/>
              <p:nvPr/>
            </p:nvSpPr>
            <p:spPr>
              <a:xfrm>
                <a:off x="6296992" y="2879117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6" name="Прямоугольник: скругленные углы 345">
                <a:extLst>
                  <a:ext uri="{FF2B5EF4-FFF2-40B4-BE49-F238E27FC236}">
                    <a16:creationId xmlns:a16="http://schemas.microsoft.com/office/drawing/2014/main" id="{5105BD1E-54F4-4DD1-A568-C5569B2BFAE2}"/>
                  </a:ext>
                </a:extLst>
              </p:cNvPr>
              <p:cNvSpPr/>
              <p:nvPr/>
            </p:nvSpPr>
            <p:spPr>
              <a:xfrm>
                <a:off x="6292009" y="245114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7" name="Прямоугольник: скругленные углы 346">
                <a:extLst>
                  <a:ext uri="{FF2B5EF4-FFF2-40B4-BE49-F238E27FC236}">
                    <a16:creationId xmlns:a16="http://schemas.microsoft.com/office/drawing/2014/main" id="{FDEC04CE-07E6-48CD-82F6-80816DAC25A1}"/>
                  </a:ext>
                </a:extLst>
              </p:cNvPr>
              <p:cNvSpPr/>
              <p:nvPr/>
            </p:nvSpPr>
            <p:spPr>
              <a:xfrm>
                <a:off x="6292009" y="2046979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506B26CE-6882-4FC4-9F37-AD54E7856B25}"/>
                  </a:ext>
                </a:extLst>
              </p:cNvPr>
              <p:cNvSpPr txBox="1"/>
              <p:nvPr/>
            </p:nvSpPr>
            <p:spPr>
              <a:xfrm>
                <a:off x="6454627" y="2051365"/>
                <a:ext cx="7404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Тип сделки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4165A11-806F-4F13-A577-03E8F67CB325}"/>
                  </a:ext>
                </a:extLst>
              </p:cNvPr>
              <p:cNvSpPr txBox="1"/>
              <p:nvPr/>
            </p:nvSpPr>
            <p:spPr>
              <a:xfrm>
                <a:off x="6292696" y="2175396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Безналичный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78873D7-4FCF-4314-ABAB-B55FE47993A4}"/>
                  </a:ext>
                </a:extLst>
              </p:cNvPr>
              <p:cNvSpPr txBox="1"/>
              <p:nvPr/>
            </p:nvSpPr>
            <p:spPr>
              <a:xfrm>
                <a:off x="6418469" y="2443493"/>
                <a:ext cx="7974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 займа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AE061B6E-BB7D-45C6-AA01-917E0C623F68}"/>
                  </a:ext>
                </a:extLst>
              </p:cNvPr>
              <p:cNvSpPr txBox="1"/>
              <p:nvPr/>
            </p:nvSpPr>
            <p:spPr>
              <a:xfrm>
                <a:off x="6326635" y="258342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Рублей 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89E06AD0-5982-429C-91AE-0BE902298439}"/>
                  </a:ext>
                </a:extLst>
              </p:cNvPr>
              <p:cNvSpPr txBox="1"/>
              <p:nvPr/>
            </p:nvSpPr>
            <p:spPr>
              <a:xfrm>
                <a:off x="6612279" y="3011290"/>
                <a:ext cx="4887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075737A4-8E50-4913-B03C-054F628B752D}"/>
                  </a:ext>
                </a:extLst>
              </p:cNvPr>
              <p:cNvSpPr txBox="1"/>
              <p:nvPr/>
            </p:nvSpPr>
            <p:spPr>
              <a:xfrm>
                <a:off x="6544333" y="2865312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pic>
            <p:nvPicPr>
              <p:cNvPr id="354" name="Рисунок 353">
                <a:extLst>
                  <a:ext uri="{FF2B5EF4-FFF2-40B4-BE49-F238E27FC236}">
                    <a16:creationId xmlns:a16="http://schemas.microsoft.com/office/drawing/2014/main" id="{3453C37E-A0DF-42E6-A975-0E44C8454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224632" y="3839592"/>
                <a:ext cx="109742" cy="109742"/>
              </a:xfrm>
              <a:prstGeom prst="rect">
                <a:avLst/>
              </a:prstGeom>
            </p:spPr>
          </p:pic>
          <p:sp>
            <p:nvSpPr>
              <p:cNvPr id="355" name="Овал 354">
                <a:extLst>
                  <a:ext uri="{FF2B5EF4-FFF2-40B4-BE49-F238E27FC236}">
                    <a16:creationId xmlns:a16="http://schemas.microsoft.com/office/drawing/2014/main" id="{23322279-C612-4D33-B071-38C934E58964}"/>
                  </a:ext>
                </a:extLst>
              </p:cNvPr>
              <p:cNvSpPr/>
              <p:nvPr/>
            </p:nvSpPr>
            <p:spPr>
              <a:xfrm>
                <a:off x="5985018" y="1322834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324" name="Рисунок 323">
              <a:extLst>
                <a:ext uri="{FF2B5EF4-FFF2-40B4-BE49-F238E27FC236}">
                  <a16:creationId xmlns:a16="http://schemas.microsoft.com/office/drawing/2014/main" id="{B84583B0-85AE-4AFF-8762-64746821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854" y="1215956"/>
              <a:ext cx="509200" cy="509200"/>
            </a:xfrm>
            <a:prstGeom prst="rect">
              <a:avLst/>
            </a:prstGeom>
          </p:spPr>
        </p:pic>
      </p:grpSp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A7681499-29BF-4229-9A48-F1C9251C02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sp>
        <p:nvSpPr>
          <p:cNvPr id="129" name="Прямоугольник: скругленные углы 128">
            <a:extLst>
              <a:ext uri="{FF2B5EF4-FFF2-40B4-BE49-F238E27FC236}">
                <a16:creationId xmlns:a16="http://schemas.microsoft.com/office/drawing/2014/main" id="{3028055F-6D82-4481-AC4F-78D23D8D2FB1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2B655E0-AA75-44B4-B385-1CCDB7CEF2DD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05045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91ABB974-A142-4F19-A88D-8C828ABA216D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A74A9317-4C87-4ED6-96D4-533316BB3B6A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7E077FC-E695-4011-8F6D-BE1CB807724A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A49FB018-831E-4C98-B659-559E0193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432E0037-F02E-4B24-BE70-926A41D2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DE54BAE8-35C1-4463-A14E-46E1456DA86D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0812EF86-E9BB-4FB9-8333-DFCFC5AC7E1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561FBAD-8879-4796-ABFB-F5788864A292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274" name="Группа 273">
            <a:extLst>
              <a:ext uri="{FF2B5EF4-FFF2-40B4-BE49-F238E27FC236}">
                <a16:creationId xmlns:a16="http://schemas.microsoft.com/office/drawing/2014/main" id="{32812BA8-ABC0-47DC-8620-AAD68AA9C1D8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A23C6F45-12E8-43E8-8CC0-762F69FE9C8E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74E0330-EE1C-49A7-8839-CA8F31833566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439" name="Группа 438">
            <a:extLst>
              <a:ext uri="{FF2B5EF4-FFF2-40B4-BE49-F238E27FC236}">
                <a16:creationId xmlns:a16="http://schemas.microsoft.com/office/drawing/2014/main" id="{1E510F30-C049-4DCE-B139-D4ACFFA1D85D}"/>
              </a:ext>
            </a:extLst>
          </p:cNvPr>
          <p:cNvGrpSpPr/>
          <p:nvPr/>
        </p:nvGrpSpPr>
        <p:grpSpPr>
          <a:xfrm>
            <a:off x="8752279" y="-501813"/>
            <a:ext cx="2984501" cy="6081441"/>
            <a:chOff x="12697062" y="-260963"/>
            <a:chExt cx="2984501" cy="6081441"/>
          </a:xfrm>
        </p:grpSpPr>
        <p:sp>
          <p:nvSpPr>
            <p:cNvPr id="440" name="Прямоугольник: скругленные углы 439">
              <a:extLst>
                <a:ext uri="{FF2B5EF4-FFF2-40B4-BE49-F238E27FC236}">
                  <a16:creationId xmlns:a16="http://schemas.microsoft.com/office/drawing/2014/main" id="{8B83B6F7-CDF9-47A9-8EFB-9FE6A95200A9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41" name="Picture 4" descr="rendered">
              <a:extLst>
                <a:ext uri="{FF2B5EF4-FFF2-40B4-BE49-F238E27FC236}">
                  <a16:creationId xmlns:a16="http://schemas.microsoft.com/office/drawing/2014/main" id="{C9E5305F-8C9A-49A8-A6AE-D7EA3404F7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2" name="Прямоугольник: скругленные углы 441">
              <a:extLst>
                <a:ext uri="{FF2B5EF4-FFF2-40B4-BE49-F238E27FC236}">
                  <a16:creationId xmlns:a16="http://schemas.microsoft.com/office/drawing/2014/main" id="{53891776-F5FE-467D-9B49-3B18CFFDAAA5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43" name="Picture 2">
              <a:extLst>
                <a:ext uri="{FF2B5EF4-FFF2-40B4-BE49-F238E27FC236}">
                  <a16:creationId xmlns:a16="http://schemas.microsoft.com/office/drawing/2014/main" id="{9A096FBA-22D4-40DA-A9FD-29804278A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4" name="Прямоугольник: скругленные углы 443">
              <a:extLst>
                <a:ext uri="{FF2B5EF4-FFF2-40B4-BE49-F238E27FC236}">
                  <a16:creationId xmlns:a16="http://schemas.microsoft.com/office/drawing/2014/main" id="{5CC049BB-9335-4DCA-82A3-9EAEB9DB71AF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45" name="Группа 444">
            <a:extLst>
              <a:ext uri="{FF2B5EF4-FFF2-40B4-BE49-F238E27FC236}">
                <a16:creationId xmlns:a16="http://schemas.microsoft.com/office/drawing/2014/main" id="{E8B0041C-4982-4439-A93E-9413F3C4D624}"/>
              </a:ext>
            </a:extLst>
          </p:cNvPr>
          <p:cNvGrpSpPr/>
          <p:nvPr/>
        </p:nvGrpSpPr>
        <p:grpSpPr>
          <a:xfrm>
            <a:off x="8767313" y="-492079"/>
            <a:ext cx="2984501" cy="6063300"/>
            <a:chOff x="5421217" y="-426344"/>
            <a:chExt cx="2984501" cy="6063300"/>
          </a:xfrm>
        </p:grpSpPr>
        <p:grpSp>
          <p:nvGrpSpPr>
            <p:cNvPr id="446" name="Группа 445">
              <a:extLst>
                <a:ext uri="{FF2B5EF4-FFF2-40B4-BE49-F238E27FC236}">
                  <a16:creationId xmlns:a16="http://schemas.microsoft.com/office/drawing/2014/main" id="{79A34902-CD78-44A7-A17A-C4530EC81607}"/>
                </a:ext>
              </a:extLst>
            </p:cNvPr>
            <p:cNvGrpSpPr/>
            <p:nvPr/>
          </p:nvGrpSpPr>
          <p:grpSpPr>
            <a:xfrm>
              <a:off x="5421217" y="-426344"/>
              <a:ext cx="2984501" cy="6063300"/>
              <a:chOff x="5356549" y="-419098"/>
              <a:chExt cx="2984501" cy="6063300"/>
            </a:xfrm>
          </p:grpSpPr>
          <p:sp>
            <p:nvSpPr>
              <p:cNvPr id="448" name="Прямоугольник: скругленные углы 447">
                <a:extLst>
                  <a:ext uri="{FF2B5EF4-FFF2-40B4-BE49-F238E27FC236}">
                    <a16:creationId xmlns:a16="http://schemas.microsoft.com/office/drawing/2014/main" id="{E4FA55EB-2468-4890-B914-7C7C6DBA02AB}"/>
                  </a:ext>
                </a:extLst>
              </p:cNvPr>
              <p:cNvSpPr/>
              <p:nvPr/>
            </p:nvSpPr>
            <p:spPr>
              <a:xfrm rot="5400000">
                <a:off x="3817149" y="1120302"/>
                <a:ext cx="6063300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49" name="Picture 4" descr="rendered">
                <a:extLst>
                  <a:ext uri="{FF2B5EF4-FFF2-40B4-BE49-F238E27FC236}">
                    <a16:creationId xmlns:a16="http://schemas.microsoft.com/office/drawing/2014/main" id="{86B85C76-5ADE-4E42-877F-1E67F0F32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5356550" y="233640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0" name="Прямоугольник: скругленные углы 449">
                <a:extLst>
                  <a:ext uri="{FF2B5EF4-FFF2-40B4-BE49-F238E27FC236}">
                    <a16:creationId xmlns:a16="http://schemas.microsoft.com/office/drawing/2014/main" id="{C1F44564-224F-46DA-BE5A-AECC6B061C20}"/>
                  </a:ext>
                </a:extLst>
              </p:cNvPr>
              <p:cNvSpPr/>
              <p:nvPr/>
            </p:nvSpPr>
            <p:spPr>
              <a:xfrm>
                <a:off x="5655000" y="409986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51" name="Picture 2">
                <a:extLst>
                  <a:ext uri="{FF2B5EF4-FFF2-40B4-BE49-F238E27FC236}">
                    <a16:creationId xmlns:a16="http://schemas.microsoft.com/office/drawing/2014/main" id="{A6F58430-3C5A-40DA-95E0-C6B9EBEE58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7466" y="554613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2" name="Прямоугольник: скругленные углы 451">
                <a:extLst>
                  <a:ext uri="{FF2B5EF4-FFF2-40B4-BE49-F238E27FC236}">
                    <a16:creationId xmlns:a16="http://schemas.microsoft.com/office/drawing/2014/main" id="{1C82D58C-4EAD-4AD1-92E4-627B020E2033}"/>
                  </a:ext>
                </a:extLst>
              </p:cNvPr>
              <p:cNvSpPr/>
              <p:nvPr/>
            </p:nvSpPr>
            <p:spPr>
              <a:xfrm>
                <a:off x="5770682" y="933861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86961345-A31A-4215-B04E-D1A2ABCCA201}"/>
                  </a:ext>
                </a:extLst>
              </p:cNvPr>
              <p:cNvSpPr txBox="1"/>
              <p:nvPr/>
            </p:nvSpPr>
            <p:spPr>
              <a:xfrm>
                <a:off x="5918155" y="994779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Подтверждение сделки</a:t>
                </a:r>
              </a:p>
            </p:txBody>
          </p:sp>
          <p:sp>
            <p:nvSpPr>
              <p:cNvPr id="454" name="Прямоугольник: скругленные углы 453">
                <a:extLst>
                  <a:ext uri="{FF2B5EF4-FFF2-40B4-BE49-F238E27FC236}">
                    <a16:creationId xmlns:a16="http://schemas.microsoft.com/office/drawing/2014/main" id="{A8E03E24-332B-48E3-9A27-E4E4D3A5D66A}"/>
                  </a:ext>
                </a:extLst>
              </p:cNvPr>
              <p:cNvSpPr/>
              <p:nvPr/>
            </p:nvSpPr>
            <p:spPr>
              <a:xfrm>
                <a:off x="5847242" y="1878963"/>
                <a:ext cx="1988396" cy="21534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9DCEADDF-67D1-426E-83C2-47BFBA027C5E}"/>
                  </a:ext>
                </a:extLst>
              </p:cNvPr>
              <p:cNvSpPr txBox="1"/>
              <p:nvPr/>
            </p:nvSpPr>
            <p:spPr>
              <a:xfrm>
                <a:off x="6052536" y="1336648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EA312F09-D9FC-4455-B4F8-3C203F6421BD}"/>
                  </a:ext>
                </a:extLst>
              </p:cNvPr>
              <p:cNvSpPr txBox="1"/>
              <p:nvPr/>
            </p:nvSpPr>
            <p:spPr>
              <a:xfrm>
                <a:off x="6426942" y="1499328"/>
                <a:ext cx="11408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B95C3746-3639-4AAE-84FB-4A7C4ACDF56F}"/>
                  </a:ext>
                </a:extLst>
              </p:cNvPr>
              <p:cNvSpPr txBox="1"/>
              <p:nvPr/>
            </p:nvSpPr>
            <p:spPr>
              <a:xfrm>
                <a:off x="6075653" y="4171504"/>
                <a:ext cx="1854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Вы подтверждаете, что ознакомились и согласились с </a:t>
                </a:r>
                <a:r>
                  <a:rPr lang="ru-RU" sz="800" b="1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договором займа</a:t>
                </a:r>
              </a:p>
            </p:txBody>
          </p:sp>
          <p:sp>
            <p:nvSpPr>
              <p:cNvPr id="458" name="Прямоугольник: скругленные углы 457">
                <a:extLst>
                  <a:ext uri="{FF2B5EF4-FFF2-40B4-BE49-F238E27FC236}">
                    <a16:creationId xmlns:a16="http://schemas.microsoft.com/office/drawing/2014/main" id="{86CAD7CA-C78A-4F60-95E1-31DCD7C72E22}"/>
                  </a:ext>
                </a:extLst>
              </p:cNvPr>
              <p:cNvSpPr/>
              <p:nvPr/>
            </p:nvSpPr>
            <p:spPr>
              <a:xfrm>
                <a:off x="5852800" y="4599974"/>
                <a:ext cx="1988396" cy="308486"/>
              </a:xfrm>
              <a:prstGeom prst="roundRect">
                <a:avLst>
                  <a:gd name="adj" fmla="val 41368"/>
                </a:avLst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AE6B150-0914-42A3-AAD1-64F95D218707}"/>
                  </a:ext>
                </a:extLst>
              </p:cNvPr>
              <p:cNvSpPr txBox="1"/>
              <p:nvPr/>
            </p:nvSpPr>
            <p:spPr>
              <a:xfrm>
                <a:off x="6125113" y="4640536"/>
                <a:ext cx="18390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Подписать и отправить</a:t>
                </a:r>
              </a:p>
            </p:txBody>
          </p:sp>
          <p:pic>
            <p:nvPicPr>
              <p:cNvPr id="460" name="Рисунок 459">
                <a:extLst>
                  <a:ext uri="{FF2B5EF4-FFF2-40B4-BE49-F238E27FC236}">
                    <a16:creationId xmlns:a16="http://schemas.microsoft.com/office/drawing/2014/main" id="{547FF8B1-1FB0-433F-9D31-D1AA4642C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5765" y="4655604"/>
                <a:ext cx="222956" cy="222956"/>
              </a:xfrm>
              <a:prstGeom prst="rect">
                <a:avLst/>
              </a:prstGeom>
            </p:spPr>
          </p:pic>
          <p:pic>
            <p:nvPicPr>
              <p:cNvPr id="461" name="Рисунок 460">
                <a:extLst>
                  <a:ext uri="{FF2B5EF4-FFF2-40B4-BE49-F238E27FC236}">
                    <a16:creationId xmlns:a16="http://schemas.microsoft.com/office/drawing/2014/main" id="{444AC9B4-EDF6-497D-8955-3164C7D9D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32220" y="4268568"/>
                <a:ext cx="149486" cy="146611"/>
              </a:xfrm>
              <a:prstGeom prst="rect">
                <a:avLst/>
              </a:prstGeom>
            </p:spPr>
          </p:pic>
          <p:pic>
            <p:nvPicPr>
              <p:cNvPr id="462" name="Рисунок 461">
                <a:extLst>
                  <a:ext uri="{FF2B5EF4-FFF2-40B4-BE49-F238E27FC236}">
                    <a16:creationId xmlns:a16="http://schemas.microsoft.com/office/drawing/2014/main" id="{C0F54705-DE71-42EA-BD9B-34E3EC682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4806" y="1392460"/>
                <a:ext cx="133415" cy="120335"/>
              </a:xfrm>
              <a:prstGeom prst="rect">
                <a:avLst/>
              </a:prstGeom>
            </p:spPr>
          </p:pic>
          <p:pic>
            <p:nvPicPr>
              <p:cNvPr id="463" name="Рисунок 462">
                <a:extLst>
                  <a:ext uri="{FF2B5EF4-FFF2-40B4-BE49-F238E27FC236}">
                    <a16:creationId xmlns:a16="http://schemas.microsoft.com/office/drawing/2014/main" id="{02F41E6A-97DB-49E8-9283-D17F93A44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049"/>
              <a:stretch/>
            </p:blipFill>
            <p:spPr>
              <a:xfrm>
                <a:off x="5852419" y="3744745"/>
                <a:ext cx="1992303" cy="300754"/>
              </a:xfrm>
              <a:prstGeom prst="rect">
                <a:avLst/>
              </a:prstGeom>
            </p:spPr>
          </p:pic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28592B51-BB00-44B0-A86E-2848376F3E6C}"/>
                  </a:ext>
                </a:extLst>
              </p:cNvPr>
              <p:cNvSpPr txBox="1"/>
              <p:nvPr/>
            </p:nvSpPr>
            <p:spPr>
              <a:xfrm>
                <a:off x="6304071" y="3778972"/>
                <a:ext cx="13090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Изменить условия</a:t>
                </a:r>
              </a:p>
            </p:txBody>
          </p:sp>
          <p:sp>
            <p:nvSpPr>
              <p:cNvPr id="465" name="Прямоугольник: скругленные углы 464">
                <a:extLst>
                  <a:ext uri="{FF2B5EF4-FFF2-40B4-BE49-F238E27FC236}">
                    <a16:creationId xmlns:a16="http://schemas.microsoft.com/office/drawing/2014/main" id="{446D741C-CBC2-416D-BF26-79ADD55C9AFF}"/>
                  </a:ext>
                </a:extLst>
              </p:cNvPr>
              <p:cNvSpPr/>
              <p:nvPr/>
            </p:nvSpPr>
            <p:spPr>
              <a:xfrm>
                <a:off x="6296992" y="3309406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25FDE068-9EA3-45ED-B533-24A4C8D984F9}"/>
                  </a:ext>
                </a:extLst>
              </p:cNvPr>
              <p:cNvSpPr txBox="1"/>
              <p:nvPr/>
            </p:nvSpPr>
            <p:spPr>
              <a:xfrm>
                <a:off x="6385720" y="3294194"/>
                <a:ext cx="18549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19DB4FE9-BAAA-4C62-A797-15EC8A66609C}"/>
                  </a:ext>
                </a:extLst>
              </p:cNvPr>
              <p:cNvSpPr txBox="1"/>
              <p:nvPr/>
            </p:nvSpPr>
            <p:spPr>
              <a:xfrm>
                <a:off x="6385791" y="3429268"/>
                <a:ext cx="8780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14 октября</a:t>
                </a:r>
              </a:p>
            </p:txBody>
          </p:sp>
          <p:sp>
            <p:nvSpPr>
              <p:cNvPr id="468" name="Прямоугольник: скругленные углы 467">
                <a:extLst>
                  <a:ext uri="{FF2B5EF4-FFF2-40B4-BE49-F238E27FC236}">
                    <a16:creationId xmlns:a16="http://schemas.microsoft.com/office/drawing/2014/main" id="{04366FB3-E9BA-4768-BC5C-7EE4F6886C71}"/>
                  </a:ext>
                </a:extLst>
              </p:cNvPr>
              <p:cNvSpPr/>
              <p:nvPr/>
            </p:nvSpPr>
            <p:spPr>
              <a:xfrm>
                <a:off x="6296992" y="2879117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69" name="Прямоугольник: скругленные углы 468">
                <a:extLst>
                  <a:ext uri="{FF2B5EF4-FFF2-40B4-BE49-F238E27FC236}">
                    <a16:creationId xmlns:a16="http://schemas.microsoft.com/office/drawing/2014/main" id="{E034AF90-90D0-4F07-84D1-F89908691BAB}"/>
                  </a:ext>
                </a:extLst>
              </p:cNvPr>
              <p:cNvSpPr/>
              <p:nvPr/>
            </p:nvSpPr>
            <p:spPr>
              <a:xfrm>
                <a:off x="6292009" y="245114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70" name="Прямоугольник: скругленные углы 469">
                <a:extLst>
                  <a:ext uri="{FF2B5EF4-FFF2-40B4-BE49-F238E27FC236}">
                    <a16:creationId xmlns:a16="http://schemas.microsoft.com/office/drawing/2014/main" id="{E2D8D8FE-BC93-4B74-8B94-AB8060C7ABCD}"/>
                  </a:ext>
                </a:extLst>
              </p:cNvPr>
              <p:cNvSpPr/>
              <p:nvPr/>
            </p:nvSpPr>
            <p:spPr>
              <a:xfrm>
                <a:off x="6292009" y="2046979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71CDC8B8-E6FD-49FB-A59A-EA16CE92C94D}"/>
                  </a:ext>
                </a:extLst>
              </p:cNvPr>
              <p:cNvSpPr txBox="1"/>
              <p:nvPr/>
            </p:nvSpPr>
            <p:spPr>
              <a:xfrm>
                <a:off x="6454627" y="2051365"/>
                <a:ext cx="7404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Тип сделки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034657C2-7200-404C-89EC-3BD5CCB07FE1}"/>
                  </a:ext>
                </a:extLst>
              </p:cNvPr>
              <p:cNvSpPr txBox="1"/>
              <p:nvPr/>
            </p:nvSpPr>
            <p:spPr>
              <a:xfrm>
                <a:off x="6292696" y="2175396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Безналичный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7014686A-4452-4368-B1FC-0D1A37703A3E}"/>
                  </a:ext>
                </a:extLst>
              </p:cNvPr>
              <p:cNvSpPr txBox="1"/>
              <p:nvPr/>
            </p:nvSpPr>
            <p:spPr>
              <a:xfrm>
                <a:off x="6418469" y="2443493"/>
                <a:ext cx="7974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 займа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0DBCF032-764E-484B-BDFB-93197DD2CA3A}"/>
                  </a:ext>
                </a:extLst>
              </p:cNvPr>
              <p:cNvSpPr txBox="1"/>
              <p:nvPr/>
            </p:nvSpPr>
            <p:spPr>
              <a:xfrm>
                <a:off x="6326635" y="258342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Рублей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1CCE1222-10A9-4F60-8439-53763C0EBD97}"/>
                  </a:ext>
                </a:extLst>
              </p:cNvPr>
              <p:cNvSpPr txBox="1"/>
              <p:nvPr/>
            </p:nvSpPr>
            <p:spPr>
              <a:xfrm>
                <a:off x="6612279" y="3011290"/>
                <a:ext cx="4887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82ADF8BE-67FE-41C9-BBDE-1662D634B708}"/>
                  </a:ext>
                </a:extLst>
              </p:cNvPr>
              <p:cNvSpPr txBox="1"/>
              <p:nvPr/>
            </p:nvSpPr>
            <p:spPr>
              <a:xfrm>
                <a:off x="6544333" y="2865312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pic>
            <p:nvPicPr>
              <p:cNvPr id="477" name="Рисунок 476">
                <a:extLst>
                  <a:ext uri="{FF2B5EF4-FFF2-40B4-BE49-F238E27FC236}">
                    <a16:creationId xmlns:a16="http://schemas.microsoft.com/office/drawing/2014/main" id="{8A620311-4B22-4FE3-99BF-CE2BA783E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224632" y="3839592"/>
                <a:ext cx="109742" cy="109742"/>
              </a:xfrm>
              <a:prstGeom prst="rect">
                <a:avLst/>
              </a:prstGeom>
            </p:spPr>
          </p:pic>
          <p:sp>
            <p:nvSpPr>
              <p:cNvPr id="478" name="Овал 477">
                <a:extLst>
                  <a:ext uri="{FF2B5EF4-FFF2-40B4-BE49-F238E27FC236}">
                    <a16:creationId xmlns:a16="http://schemas.microsoft.com/office/drawing/2014/main" id="{FFF1B1E0-0CB7-4AF3-B996-9E89F21B048B}"/>
                  </a:ext>
                </a:extLst>
              </p:cNvPr>
              <p:cNvSpPr/>
              <p:nvPr/>
            </p:nvSpPr>
            <p:spPr>
              <a:xfrm>
                <a:off x="5985018" y="1322834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447" name="Рисунок 446">
              <a:extLst>
                <a:ext uri="{FF2B5EF4-FFF2-40B4-BE49-F238E27FC236}">
                  <a16:creationId xmlns:a16="http://schemas.microsoft.com/office/drawing/2014/main" id="{C21F059F-10AB-4C34-B0BB-6CDFAB504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854" y="1215956"/>
              <a:ext cx="509200" cy="509200"/>
            </a:xfrm>
            <a:prstGeom prst="rect">
              <a:avLst/>
            </a:prstGeom>
          </p:spPr>
        </p:pic>
      </p:grpSp>
      <p:grpSp>
        <p:nvGrpSpPr>
          <p:cNvPr id="390" name="Группа 389">
            <a:extLst>
              <a:ext uri="{FF2B5EF4-FFF2-40B4-BE49-F238E27FC236}">
                <a16:creationId xmlns:a16="http://schemas.microsoft.com/office/drawing/2014/main" id="{C349C69E-7979-400F-AAED-F44CD33E03F5}"/>
              </a:ext>
            </a:extLst>
          </p:cNvPr>
          <p:cNvGrpSpPr/>
          <p:nvPr/>
        </p:nvGrpSpPr>
        <p:grpSpPr>
          <a:xfrm>
            <a:off x="8752275" y="-6487951"/>
            <a:ext cx="2984501" cy="6081441"/>
            <a:chOff x="8798173" y="-413363"/>
            <a:chExt cx="2984501" cy="6081441"/>
          </a:xfrm>
        </p:grpSpPr>
        <p:sp>
          <p:nvSpPr>
            <p:cNvPr id="391" name="Прямоугольник: скругленные углы 390">
              <a:extLst>
                <a:ext uri="{FF2B5EF4-FFF2-40B4-BE49-F238E27FC236}">
                  <a16:creationId xmlns:a16="http://schemas.microsoft.com/office/drawing/2014/main" id="{BCD52E31-9A14-4F61-B6F9-3E75A8577237}"/>
                </a:ext>
              </a:extLst>
            </p:cNvPr>
            <p:cNvSpPr/>
            <p:nvPr/>
          </p:nvSpPr>
          <p:spPr>
            <a:xfrm rot="5400000">
              <a:off x="7249702" y="11351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92" name="Picture 4" descr="rendered">
              <a:extLst>
                <a:ext uri="{FF2B5EF4-FFF2-40B4-BE49-F238E27FC236}">
                  <a16:creationId xmlns:a16="http://schemas.microsoft.com/office/drawing/2014/main" id="{59AA3664-5F87-4D14-BDF7-0F980AF01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8798174" y="2575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3" name="Прямоугольник: скругленные углы 392">
              <a:extLst>
                <a:ext uri="{FF2B5EF4-FFF2-40B4-BE49-F238E27FC236}">
                  <a16:creationId xmlns:a16="http://schemas.microsoft.com/office/drawing/2014/main" id="{B1A2314E-F90C-47C5-8892-B1C5930E6235}"/>
                </a:ext>
              </a:extLst>
            </p:cNvPr>
            <p:cNvSpPr/>
            <p:nvPr/>
          </p:nvSpPr>
          <p:spPr>
            <a:xfrm>
              <a:off x="9096624" y="4338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94" name="Picture 2">
              <a:extLst>
                <a:ext uri="{FF2B5EF4-FFF2-40B4-BE49-F238E27FC236}">
                  <a16:creationId xmlns:a16="http://schemas.microsoft.com/office/drawing/2014/main" id="{195E11F0-D922-4D1D-916B-D6A1100F5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090" y="5784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5" name="Прямоугольник: скругленные углы 394">
              <a:extLst>
                <a:ext uri="{FF2B5EF4-FFF2-40B4-BE49-F238E27FC236}">
                  <a16:creationId xmlns:a16="http://schemas.microsoft.com/office/drawing/2014/main" id="{73217BBE-59B0-4128-A9BC-6C802B9789B6}"/>
                </a:ext>
              </a:extLst>
            </p:cNvPr>
            <p:cNvSpPr/>
            <p:nvPr/>
          </p:nvSpPr>
          <p:spPr>
            <a:xfrm>
              <a:off x="9212306" y="957737"/>
              <a:ext cx="2141743" cy="419417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C6BD68A4-FEA1-4F73-8D28-CAFBDD053DD4}"/>
                </a:ext>
              </a:extLst>
            </p:cNvPr>
            <p:cNvSpPr txBox="1"/>
            <p:nvPr/>
          </p:nvSpPr>
          <p:spPr>
            <a:xfrm>
              <a:off x="9359779" y="1018655"/>
              <a:ext cx="185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Мои сделки</a:t>
              </a:r>
            </a:p>
          </p:txBody>
        </p:sp>
        <p:sp>
          <p:nvSpPr>
            <p:cNvPr id="397" name="Прямоугольник: скругленные углы 396">
              <a:extLst>
                <a:ext uri="{FF2B5EF4-FFF2-40B4-BE49-F238E27FC236}">
                  <a16:creationId xmlns:a16="http://schemas.microsoft.com/office/drawing/2014/main" id="{E7D90796-AFA7-43AB-9B15-99505DCCFE74}"/>
                </a:ext>
              </a:extLst>
            </p:cNvPr>
            <p:cNvSpPr/>
            <p:nvPr/>
          </p:nvSpPr>
          <p:spPr>
            <a:xfrm>
              <a:off x="9288979" y="1369408"/>
              <a:ext cx="1988396" cy="2964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8" name="Прямоугольник: скругленные углы 397">
              <a:extLst>
                <a:ext uri="{FF2B5EF4-FFF2-40B4-BE49-F238E27FC236}">
                  <a16:creationId xmlns:a16="http://schemas.microsoft.com/office/drawing/2014/main" id="{9ED5DF17-FFCB-4951-AF40-EABCDB9D4F3B}"/>
                </a:ext>
              </a:extLst>
            </p:cNvPr>
            <p:cNvSpPr/>
            <p:nvPr/>
          </p:nvSpPr>
          <p:spPr>
            <a:xfrm>
              <a:off x="9719566" y="3333282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9" name="Прямоугольник: скругленные углы 398">
              <a:extLst>
                <a:ext uri="{FF2B5EF4-FFF2-40B4-BE49-F238E27FC236}">
                  <a16:creationId xmlns:a16="http://schemas.microsoft.com/office/drawing/2014/main" id="{A463E372-104A-4085-9607-52114D259C7E}"/>
                </a:ext>
              </a:extLst>
            </p:cNvPr>
            <p:cNvSpPr/>
            <p:nvPr/>
          </p:nvSpPr>
          <p:spPr>
            <a:xfrm>
              <a:off x="9719566" y="2902993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0" name="Прямоугольник: скругленные углы 399">
              <a:extLst>
                <a:ext uri="{FF2B5EF4-FFF2-40B4-BE49-F238E27FC236}">
                  <a16:creationId xmlns:a16="http://schemas.microsoft.com/office/drawing/2014/main" id="{EC964C9D-B222-48CE-9012-5CAE6E7BBA5B}"/>
                </a:ext>
              </a:extLst>
            </p:cNvPr>
            <p:cNvSpPr/>
            <p:nvPr/>
          </p:nvSpPr>
          <p:spPr>
            <a:xfrm>
              <a:off x="9714583" y="2475018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1" name="Прямоугольник: скругленные углы 400">
              <a:extLst>
                <a:ext uri="{FF2B5EF4-FFF2-40B4-BE49-F238E27FC236}">
                  <a16:creationId xmlns:a16="http://schemas.microsoft.com/office/drawing/2014/main" id="{1DAA71C0-D586-4EB9-8620-B8B92AC54EEF}"/>
                </a:ext>
              </a:extLst>
            </p:cNvPr>
            <p:cNvSpPr/>
            <p:nvPr/>
          </p:nvSpPr>
          <p:spPr>
            <a:xfrm>
              <a:off x="9714583" y="2070855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646009-08E6-4D5F-BBFC-E9F01D1A7704}"/>
                </a:ext>
              </a:extLst>
            </p:cNvPr>
            <p:cNvSpPr txBox="1"/>
            <p:nvPr/>
          </p:nvSpPr>
          <p:spPr>
            <a:xfrm>
              <a:off x="9294042" y="1767518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Новые</a:t>
              </a:r>
            </a:p>
          </p:txBody>
        </p:sp>
        <p:sp>
          <p:nvSpPr>
            <p:cNvPr id="403" name="Прямоугольник: скругленные углы 402">
              <a:extLst>
                <a:ext uri="{FF2B5EF4-FFF2-40B4-BE49-F238E27FC236}">
                  <a16:creationId xmlns:a16="http://schemas.microsoft.com/office/drawing/2014/main" id="{3F5D0913-56C4-46AC-B271-FCE8CB188F88}"/>
                </a:ext>
              </a:extLst>
            </p:cNvPr>
            <p:cNvSpPr/>
            <p:nvPr/>
          </p:nvSpPr>
          <p:spPr>
            <a:xfrm>
              <a:off x="9356558" y="1404182"/>
              <a:ext cx="903264" cy="230301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CFE57CC8-E731-4215-9AA3-4318CC4C0C9B}"/>
                </a:ext>
              </a:extLst>
            </p:cNvPr>
            <p:cNvSpPr txBox="1"/>
            <p:nvPr/>
          </p:nvSpPr>
          <p:spPr>
            <a:xfrm>
              <a:off x="9564650" y="1413605"/>
              <a:ext cx="7404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Я должен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8736981C-55E7-469F-B6CD-4383BF40E623}"/>
                </a:ext>
              </a:extLst>
            </p:cNvPr>
            <p:cNvSpPr txBox="1"/>
            <p:nvPr/>
          </p:nvSpPr>
          <p:spPr>
            <a:xfrm>
              <a:off x="10456561" y="1411771"/>
              <a:ext cx="8864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Мне должны</a:t>
              </a:r>
            </a:p>
          </p:txBody>
        </p:sp>
        <p:sp>
          <p:nvSpPr>
            <p:cNvPr id="406" name="Прямоугольник: скругленные углы 405">
              <a:extLst>
                <a:ext uri="{FF2B5EF4-FFF2-40B4-BE49-F238E27FC236}">
                  <a16:creationId xmlns:a16="http://schemas.microsoft.com/office/drawing/2014/main" id="{4B2D64DF-27E7-4075-899C-8FBFDD843D7D}"/>
                </a:ext>
              </a:extLst>
            </p:cNvPr>
            <p:cNvSpPr/>
            <p:nvPr/>
          </p:nvSpPr>
          <p:spPr>
            <a:xfrm>
              <a:off x="9285007" y="1996821"/>
              <a:ext cx="1988396" cy="1660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91C6EF8D-B23F-4968-85DA-31E82BFCBCAB}"/>
                </a:ext>
              </a:extLst>
            </p:cNvPr>
            <p:cNvSpPr txBox="1"/>
            <p:nvPr/>
          </p:nvSpPr>
          <p:spPr>
            <a:xfrm>
              <a:off x="9282782" y="3777661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Активные</a:t>
              </a:r>
            </a:p>
          </p:txBody>
        </p:sp>
        <p:pic>
          <p:nvPicPr>
            <p:cNvPr id="408" name="Рисунок 407">
              <a:extLst>
                <a:ext uri="{FF2B5EF4-FFF2-40B4-BE49-F238E27FC236}">
                  <a16:creationId xmlns:a16="http://schemas.microsoft.com/office/drawing/2014/main" id="{8BA4171E-048C-45C9-9C1E-8FB76B12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489345" y="1473331"/>
              <a:ext cx="109742" cy="109742"/>
            </a:xfrm>
            <a:prstGeom prst="rect">
              <a:avLst/>
            </a:prstGeom>
          </p:spPr>
        </p:pic>
        <p:pic>
          <p:nvPicPr>
            <p:cNvPr id="409" name="Рисунок 408">
              <a:extLst>
                <a:ext uri="{FF2B5EF4-FFF2-40B4-BE49-F238E27FC236}">
                  <a16:creationId xmlns:a16="http://schemas.microsoft.com/office/drawing/2014/main" id="{D02F5233-9712-422D-B01F-09505CD1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0405990" y="1470123"/>
              <a:ext cx="109742" cy="109742"/>
            </a:xfrm>
            <a:prstGeom prst="rect">
              <a:avLst/>
            </a:prstGeom>
          </p:spPr>
        </p:pic>
        <p:pic>
          <p:nvPicPr>
            <p:cNvPr id="410" name="Рисунок 409">
              <a:extLst>
                <a:ext uri="{FF2B5EF4-FFF2-40B4-BE49-F238E27FC236}">
                  <a16:creationId xmlns:a16="http://schemas.microsoft.com/office/drawing/2014/main" id="{562FFEB2-1373-4CAB-B5B9-0ADC1A06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42" y="4027192"/>
              <a:ext cx="1992303" cy="1124721"/>
            </a:xfrm>
            <a:prstGeom prst="rect">
              <a:avLst/>
            </a:prstGeom>
          </p:spPr>
        </p:pic>
        <p:sp>
          <p:nvSpPr>
            <p:cNvPr id="411" name="Прямоугольник: скругленные углы 410">
              <a:extLst>
                <a:ext uri="{FF2B5EF4-FFF2-40B4-BE49-F238E27FC236}">
                  <a16:creationId xmlns:a16="http://schemas.microsoft.com/office/drawing/2014/main" id="{53949562-494E-4C7A-A697-0217EC29AE2A}"/>
                </a:ext>
              </a:extLst>
            </p:cNvPr>
            <p:cNvSpPr/>
            <p:nvPr/>
          </p:nvSpPr>
          <p:spPr>
            <a:xfrm>
              <a:off x="9449608" y="2432260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2" name="Прямоугольник: скругленные углы 411">
              <a:extLst>
                <a:ext uri="{FF2B5EF4-FFF2-40B4-BE49-F238E27FC236}">
                  <a16:creationId xmlns:a16="http://schemas.microsoft.com/office/drawing/2014/main" id="{EEE71C9D-07A6-4D28-8015-AF1EFC5C94F8}"/>
                </a:ext>
              </a:extLst>
            </p:cNvPr>
            <p:cNvSpPr/>
            <p:nvPr/>
          </p:nvSpPr>
          <p:spPr>
            <a:xfrm>
              <a:off x="9436700" y="3263917"/>
              <a:ext cx="1681972" cy="279415"/>
            </a:xfrm>
            <a:prstGeom prst="roundRect">
              <a:avLst/>
            </a:prstGeom>
            <a:solidFill>
              <a:srgbClr val="F9E56F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C94F5A59-5EDC-449C-9F1D-B1E1A80B1A42}"/>
                </a:ext>
              </a:extLst>
            </p:cNvPr>
            <p:cNvSpPr txBox="1"/>
            <p:nvPr/>
          </p:nvSpPr>
          <p:spPr>
            <a:xfrm>
              <a:off x="9884889" y="3286461"/>
              <a:ext cx="813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Ответить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5607C671-96F9-4897-A81B-FB13683D108C}"/>
                </a:ext>
              </a:extLst>
            </p:cNvPr>
            <p:cNvSpPr txBox="1"/>
            <p:nvPr/>
          </p:nvSpPr>
          <p:spPr>
            <a:xfrm>
              <a:off x="9282782" y="2048335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Петров П.П.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A790DB0C-3D10-4A39-A7C3-2C2EB062D877}"/>
                </a:ext>
              </a:extLst>
            </p:cNvPr>
            <p:cNvSpPr txBox="1"/>
            <p:nvPr/>
          </p:nvSpPr>
          <p:spPr>
            <a:xfrm>
              <a:off x="9274563" y="2196108"/>
              <a:ext cx="185494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+79872596716</a:t>
              </a:r>
            </a:p>
          </p:txBody>
        </p:sp>
        <p:sp>
          <p:nvSpPr>
            <p:cNvPr id="416" name="Прямоугольник: скругленные углы 415">
              <a:extLst>
                <a:ext uri="{FF2B5EF4-FFF2-40B4-BE49-F238E27FC236}">
                  <a16:creationId xmlns:a16="http://schemas.microsoft.com/office/drawing/2014/main" id="{BE2343C6-4B5D-4879-BD4A-4072DCDA4BD3}"/>
                </a:ext>
              </a:extLst>
            </p:cNvPr>
            <p:cNvSpPr/>
            <p:nvPr/>
          </p:nvSpPr>
          <p:spPr>
            <a:xfrm>
              <a:off x="9449607" y="2825689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7" name="Прямоугольник: скругленные углы 416">
              <a:extLst>
                <a:ext uri="{FF2B5EF4-FFF2-40B4-BE49-F238E27FC236}">
                  <a16:creationId xmlns:a16="http://schemas.microsoft.com/office/drawing/2014/main" id="{9A01E8A2-AEE8-4016-91FD-BE9D3C24644F}"/>
                </a:ext>
              </a:extLst>
            </p:cNvPr>
            <p:cNvSpPr/>
            <p:nvPr/>
          </p:nvSpPr>
          <p:spPr>
            <a:xfrm>
              <a:off x="10298814" y="2431993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8" name="Прямоугольник: скругленные углы 417">
              <a:extLst>
                <a:ext uri="{FF2B5EF4-FFF2-40B4-BE49-F238E27FC236}">
                  <a16:creationId xmlns:a16="http://schemas.microsoft.com/office/drawing/2014/main" id="{3ACE21A8-25D1-4A2A-B958-BFB7F301BB17}"/>
                </a:ext>
              </a:extLst>
            </p:cNvPr>
            <p:cNvSpPr/>
            <p:nvPr/>
          </p:nvSpPr>
          <p:spPr>
            <a:xfrm>
              <a:off x="10298813" y="2825422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74DDFE0-DC9F-4219-9C77-91EEFF2C2427}"/>
                </a:ext>
              </a:extLst>
            </p:cNvPr>
            <p:cNvSpPr txBox="1"/>
            <p:nvPr/>
          </p:nvSpPr>
          <p:spPr>
            <a:xfrm>
              <a:off x="9420001" y="2413820"/>
              <a:ext cx="8811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Срок погашения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215ECCA0-BA24-485D-B0F0-F8478E2EB319}"/>
                </a:ext>
              </a:extLst>
            </p:cNvPr>
            <p:cNvSpPr txBox="1"/>
            <p:nvPr/>
          </p:nvSpPr>
          <p:spPr>
            <a:xfrm>
              <a:off x="9574509" y="2810808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Процент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A4F4A72-E807-462F-947C-85EC74FA58FA}"/>
                </a:ext>
              </a:extLst>
            </p:cNvPr>
            <p:cNvSpPr txBox="1"/>
            <p:nvPr/>
          </p:nvSpPr>
          <p:spPr>
            <a:xfrm>
              <a:off x="10464962" y="2420003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Сумма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12A5E6C-936A-4E64-8FFD-73B8E4854071}"/>
                </a:ext>
              </a:extLst>
            </p:cNvPr>
            <p:cNvSpPr txBox="1"/>
            <p:nvPr/>
          </p:nvSpPr>
          <p:spPr>
            <a:xfrm>
              <a:off x="10335112" y="2809605"/>
              <a:ext cx="773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К погашению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45AF353-C032-413B-8579-02727EF89A6B}"/>
                </a:ext>
              </a:extLst>
            </p:cNvPr>
            <p:cNvSpPr txBox="1"/>
            <p:nvPr/>
          </p:nvSpPr>
          <p:spPr>
            <a:xfrm>
              <a:off x="9464320" y="2576562"/>
              <a:ext cx="9105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18.10.2024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655CF275-9CEA-4828-818E-8D666C70E611}"/>
                </a:ext>
              </a:extLst>
            </p:cNvPr>
            <p:cNvSpPr txBox="1"/>
            <p:nvPr/>
          </p:nvSpPr>
          <p:spPr>
            <a:xfrm>
              <a:off x="10349395" y="2570572"/>
              <a:ext cx="8097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5000 руб.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FE69CFE-7B0F-421D-AC2C-2218E3AF7F57}"/>
                </a:ext>
              </a:extLst>
            </p:cNvPr>
            <p:cNvSpPr txBox="1"/>
            <p:nvPr/>
          </p:nvSpPr>
          <p:spPr>
            <a:xfrm>
              <a:off x="9653300" y="2953404"/>
              <a:ext cx="4887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10%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5938D153-A976-4F98-9B4A-FC717AECA4B4}"/>
                </a:ext>
              </a:extLst>
            </p:cNvPr>
            <p:cNvSpPr txBox="1"/>
            <p:nvPr/>
          </p:nvSpPr>
          <p:spPr>
            <a:xfrm>
              <a:off x="10355170" y="2951699"/>
              <a:ext cx="83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5500 руб.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67BF6892-54DC-4C49-848F-F31FCB5D1E97}"/>
                </a:ext>
              </a:extLst>
            </p:cNvPr>
            <p:cNvSpPr txBox="1"/>
            <p:nvPr/>
          </p:nvSpPr>
          <p:spPr>
            <a:xfrm>
              <a:off x="9336820" y="4114100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Меньшова М.М</a:t>
              </a:r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.</a:t>
              </a:r>
              <a:endParaRPr lang="ru-RU" sz="1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5649EEAA-E78D-4A96-BACF-32067B724075}"/>
                </a:ext>
              </a:extLst>
            </p:cNvPr>
            <p:cNvSpPr txBox="1"/>
            <p:nvPr/>
          </p:nvSpPr>
          <p:spPr>
            <a:xfrm>
              <a:off x="9800512" y="4252091"/>
              <a:ext cx="8748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+79174566303</a:t>
              </a:r>
            </a:p>
          </p:txBody>
        </p:sp>
        <p:sp>
          <p:nvSpPr>
            <p:cNvPr id="429" name="Прямоугольник: скругленные углы 428">
              <a:extLst>
                <a:ext uri="{FF2B5EF4-FFF2-40B4-BE49-F238E27FC236}">
                  <a16:creationId xmlns:a16="http://schemas.microsoft.com/office/drawing/2014/main" id="{DCE6E472-1031-4B8C-A0B4-7DC3037F2ABE}"/>
                </a:ext>
              </a:extLst>
            </p:cNvPr>
            <p:cNvSpPr/>
            <p:nvPr/>
          </p:nvSpPr>
          <p:spPr>
            <a:xfrm>
              <a:off x="9437398" y="4513717"/>
              <a:ext cx="1681972" cy="18562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0" name="Прямоугольник: скругленные углы 429">
              <a:extLst>
                <a:ext uri="{FF2B5EF4-FFF2-40B4-BE49-F238E27FC236}">
                  <a16:creationId xmlns:a16="http://schemas.microsoft.com/office/drawing/2014/main" id="{21043B86-BFD2-4037-9FD9-6752DC36AA85}"/>
                </a:ext>
              </a:extLst>
            </p:cNvPr>
            <p:cNvSpPr/>
            <p:nvPr/>
          </p:nvSpPr>
          <p:spPr>
            <a:xfrm>
              <a:off x="9437438" y="4736785"/>
              <a:ext cx="1681932" cy="31677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B6CD42D-1757-4D9B-97F7-93A0540078A8}"/>
                </a:ext>
              </a:extLst>
            </p:cNvPr>
            <p:cNvSpPr txBox="1"/>
            <p:nvPr/>
          </p:nvSpPr>
          <p:spPr>
            <a:xfrm>
              <a:off x="9430905" y="4519875"/>
              <a:ext cx="12212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Документ</a:t>
              </a:r>
              <a:r>
                <a:rPr lang="en-US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: 72 52 98766</a:t>
              </a:r>
              <a:endParaRPr lang="ru-RU" sz="700" dirty="0">
                <a:latin typeface="Tinkoff Sans" panose="02000506050000020004" pitchFamily="50" charset="-52"/>
                <a:ea typeface="Tinkoff Sans" panose="02000506050000020004" pitchFamily="50" charset="-52"/>
              </a:endParaRP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00531A4D-C07A-4A05-A47B-E637DEC347C5}"/>
                </a:ext>
              </a:extLst>
            </p:cNvPr>
            <p:cNvSpPr txBox="1"/>
            <p:nvPr/>
          </p:nvSpPr>
          <p:spPr>
            <a:xfrm>
              <a:off x="9335183" y="4781063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Статус долга</a:t>
              </a:r>
            </a:p>
          </p:txBody>
        </p:sp>
        <p:grpSp>
          <p:nvGrpSpPr>
            <p:cNvPr id="433" name="Группа 432">
              <a:extLst>
                <a:ext uri="{FF2B5EF4-FFF2-40B4-BE49-F238E27FC236}">
                  <a16:creationId xmlns:a16="http://schemas.microsoft.com/office/drawing/2014/main" id="{BEEA2CE1-AE9B-4917-AEF5-80096C2F0AFC}"/>
                </a:ext>
              </a:extLst>
            </p:cNvPr>
            <p:cNvGrpSpPr/>
            <p:nvPr/>
          </p:nvGrpSpPr>
          <p:grpSpPr>
            <a:xfrm>
              <a:off x="9464320" y="2009319"/>
              <a:ext cx="318869" cy="367203"/>
              <a:chOff x="6797682" y="1324486"/>
              <a:chExt cx="507039" cy="583896"/>
            </a:xfrm>
          </p:grpSpPr>
          <p:sp>
            <p:nvSpPr>
              <p:cNvPr id="437" name="Овал 436">
                <a:extLst>
                  <a:ext uri="{FF2B5EF4-FFF2-40B4-BE49-F238E27FC236}">
                    <a16:creationId xmlns:a16="http://schemas.microsoft.com/office/drawing/2014/main" id="{0907EA50-672F-4B8E-9958-CCD93138DE46}"/>
                  </a:ext>
                </a:extLst>
              </p:cNvPr>
              <p:cNvSpPr/>
              <p:nvPr/>
            </p:nvSpPr>
            <p:spPr>
              <a:xfrm>
                <a:off x="6797682" y="1478245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38" name="Рисунок 437">
                <a:extLst>
                  <a:ext uri="{FF2B5EF4-FFF2-40B4-BE49-F238E27FC236}">
                    <a16:creationId xmlns:a16="http://schemas.microsoft.com/office/drawing/2014/main" id="{83FA2E07-38B4-4E3A-BFAA-DC26F2939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915" y="1324486"/>
                <a:ext cx="499806" cy="555492"/>
              </a:xfrm>
              <a:prstGeom prst="rect">
                <a:avLst/>
              </a:prstGeom>
            </p:spPr>
          </p:pic>
        </p:grpSp>
        <p:grpSp>
          <p:nvGrpSpPr>
            <p:cNvPr id="434" name="Группа 433">
              <a:extLst>
                <a:ext uri="{FF2B5EF4-FFF2-40B4-BE49-F238E27FC236}">
                  <a16:creationId xmlns:a16="http://schemas.microsoft.com/office/drawing/2014/main" id="{86279DF6-9162-4ACD-BB63-0CF7E183098D}"/>
                </a:ext>
              </a:extLst>
            </p:cNvPr>
            <p:cNvGrpSpPr/>
            <p:nvPr/>
          </p:nvGrpSpPr>
          <p:grpSpPr>
            <a:xfrm>
              <a:off x="9382257" y="4092918"/>
              <a:ext cx="332326" cy="342978"/>
              <a:chOff x="9382257" y="4092918"/>
              <a:chExt cx="332326" cy="342978"/>
            </a:xfrm>
          </p:grpSpPr>
          <p:sp>
            <p:nvSpPr>
              <p:cNvPr id="435" name="Овал 434">
                <a:extLst>
                  <a:ext uri="{FF2B5EF4-FFF2-40B4-BE49-F238E27FC236}">
                    <a16:creationId xmlns:a16="http://schemas.microsoft.com/office/drawing/2014/main" id="{6A526A4A-5FB2-40AA-B808-AD5A5D842B78}"/>
                  </a:ext>
                </a:extLst>
              </p:cNvPr>
              <p:cNvSpPr/>
              <p:nvPr/>
            </p:nvSpPr>
            <p:spPr>
              <a:xfrm>
                <a:off x="9459877" y="4181191"/>
                <a:ext cx="254706" cy="254705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36" name="Рисунок 435">
                <a:extLst>
                  <a:ext uri="{FF2B5EF4-FFF2-40B4-BE49-F238E27FC236}">
                    <a16:creationId xmlns:a16="http://schemas.microsoft.com/office/drawing/2014/main" id="{D884EEF8-C643-44FE-95CF-732487E4B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2257" y="4092918"/>
                <a:ext cx="330040" cy="330040"/>
              </a:xfrm>
              <a:prstGeom prst="rect">
                <a:avLst/>
              </a:prstGeom>
            </p:spPr>
          </p:pic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F57CDAB-D40D-FF7A-BA9F-D28198B11C8E}"/>
              </a:ext>
            </a:extLst>
          </p:cNvPr>
          <p:cNvGrpSpPr/>
          <p:nvPr/>
        </p:nvGrpSpPr>
        <p:grpSpPr>
          <a:xfrm>
            <a:off x="2996969" y="2115273"/>
            <a:ext cx="2621416" cy="435342"/>
            <a:chOff x="283724" y="2480332"/>
            <a:chExt cx="2686775" cy="435342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4507B25-F0CC-F052-9754-7168FDDC2CDB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03C1F-FC71-EF04-BCAF-E1AFDEBAA462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DC113EBF-86E8-4324-9F50-7F41A8AB9B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sp>
        <p:nvSpPr>
          <p:cNvPr id="177" name="Прямоугольник: скругленные углы 176">
            <a:extLst>
              <a:ext uri="{FF2B5EF4-FFF2-40B4-BE49-F238E27FC236}">
                <a16:creationId xmlns:a16="http://schemas.microsoft.com/office/drawing/2014/main" id="{A42C3B55-7850-4F04-A467-736B6F5EDD9B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BEE4A6-9E8D-473C-8AFF-A2D23208557F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10657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91ABB974-A142-4F19-A88D-8C828ABA216D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A74A9317-4C87-4ED6-96D4-533316BB3B6A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7E077FC-E695-4011-8F6D-BE1CB807724A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A49FB018-831E-4C98-B659-559E0193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432E0037-F02E-4B24-BE70-926A41D2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DE54BAE8-35C1-4463-A14E-46E1456DA86D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0812EF86-E9BB-4FB9-8333-DFCFC5AC7E1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561FBAD-8879-4796-ABFB-F5788864A292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274" name="Группа 273">
            <a:extLst>
              <a:ext uri="{FF2B5EF4-FFF2-40B4-BE49-F238E27FC236}">
                <a16:creationId xmlns:a16="http://schemas.microsoft.com/office/drawing/2014/main" id="{32812BA8-ABC0-47DC-8620-AAD68AA9C1D8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A23C6F45-12E8-43E8-8CC0-762F69FE9C8E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74E0330-EE1C-49A7-8839-CA8F31833566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395" name="Группа 394">
            <a:extLst>
              <a:ext uri="{FF2B5EF4-FFF2-40B4-BE49-F238E27FC236}">
                <a16:creationId xmlns:a16="http://schemas.microsoft.com/office/drawing/2014/main" id="{2071CB83-A624-4B8B-8906-CF992834B73C}"/>
              </a:ext>
            </a:extLst>
          </p:cNvPr>
          <p:cNvGrpSpPr/>
          <p:nvPr/>
        </p:nvGrpSpPr>
        <p:grpSpPr>
          <a:xfrm>
            <a:off x="8767313" y="-489572"/>
            <a:ext cx="2984501" cy="6063300"/>
            <a:chOff x="5421217" y="-426344"/>
            <a:chExt cx="2984501" cy="6063300"/>
          </a:xfrm>
        </p:grpSpPr>
        <p:grpSp>
          <p:nvGrpSpPr>
            <p:cNvPr id="396" name="Группа 395">
              <a:extLst>
                <a:ext uri="{FF2B5EF4-FFF2-40B4-BE49-F238E27FC236}">
                  <a16:creationId xmlns:a16="http://schemas.microsoft.com/office/drawing/2014/main" id="{9AFAB403-809A-4F3F-9768-F9B47C57BD7D}"/>
                </a:ext>
              </a:extLst>
            </p:cNvPr>
            <p:cNvGrpSpPr/>
            <p:nvPr/>
          </p:nvGrpSpPr>
          <p:grpSpPr>
            <a:xfrm>
              <a:off x="5421217" y="-426344"/>
              <a:ext cx="2984501" cy="6063300"/>
              <a:chOff x="5356549" y="-419098"/>
              <a:chExt cx="2984501" cy="6063300"/>
            </a:xfrm>
          </p:grpSpPr>
          <p:sp>
            <p:nvSpPr>
              <p:cNvPr id="398" name="Прямоугольник: скругленные углы 397">
                <a:extLst>
                  <a:ext uri="{FF2B5EF4-FFF2-40B4-BE49-F238E27FC236}">
                    <a16:creationId xmlns:a16="http://schemas.microsoft.com/office/drawing/2014/main" id="{033C443A-FEAD-4BE1-8477-D5A6C7A2EF9B}"/>
                  </a:ext>
                </a:extLst>
              </p:cNvPr>
              <p:cNvSpPr/>
              <p:nvPr/>
            </p:nvSpPr>
            <p:spPr>
              <a:xfrm rot="5400000">
                <a:off x="3817149" y="1120302"/>
                <a:ext cx="6063300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99" name="Picture 4" descr="rendered">
                <a:extLst>
                  <a:ext uri="{FF2B5EF4-FFF2-40B4-BE49-F238E27FC236}">
                    <a16:creationId xmlns:a16="http://schemas.microsoft.com/office/drawing/2014/main" id="{85F0EFB4-160A-476A-B526-38482E6F5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5356550" y="233640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0" name="Прямоугольник: скругленные углы 399">
                <a:extLst>
                  <a:ext uri="{FF2B5EF4-FFF2-40B4-BE49-F238E27FC236}">
                    <a16:creationId xmlns:a16="http://schemas.microsoft.com/office/drawing/2014/main" id="{E425880D-ED9C-4FBB-A24B-2EF0FEFB9C35}"/>
                  </a:ext>
                </a:extLst>
              </p:cNvPr>
              <p:cNvSpPr/>
              <p:nvPr/>
            </p:nvSpPr>
            <p:spPr>
              <a:xfrm>
                <a:off x="5655000" y="409986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01" name="Picture 2">
                <a:extLst>
                  <a:ext uri="{FF2B5EF4-FFF2-40B4-BE49-F238E27FC236}">
                    <a16:creationId xmlns:a16="http://schemas.microsoft.com/office/drawing/2014/main" id="{879062E8-A199-4AD0-AAAF-A0C749691C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7466" y="554613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2" name="Прямоугольник: скругленные углы 401">
                <a:extLst>
                  <a:ext uri="{FF2B5EF4-FFF2-40B4-BE49-F238E27FC236}">
                    <a16:creationId xmlns:a16="http://schemas.microsoft.com/office/drawing/2014/main" id="{76150B63-1E81-4C2A-8401-4280757E6E40}"/>
                  </a:ext>
                </a:extLst>
              </p:cNvPr>
              <p:cNvSpPr/>
              <p:nvPr/>
            </p:nvSpPr>
            <p:spPr>
              <a:xfrm>
                <a:off x="5770682" y="933861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964F0D7A-3C9C-4567-9602-EF001C92CFAE}"/>
                  </a:ext>
                </a:extLst>
              </p:cNvPr>
              <p:cNvSpPr txBox="1"/>
              <p:nvPr/>
            </p:nvSpPr>
            <p:spPr>
              <a:xfrm>
                <a:off x="5918155" y="994779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Подтверждение сделки</a:t>
                </a:r>
              </a:p>
            </p:txBody>
          </p:sp>
          <p:sp>
            <p:nvSpPr>
              <p:cNvPr id="404" name="Прямоугольник: скругленные углы 403">
                <a:extLst>
                  <a:ext uri="{FF2B5EF4-FFF2-40B4-BE49-F238E27FC236}">
                    <a16:creationId xmlns:a16="http://schemas.microsoft.com/office/drawing/2014/main" id="{AFBBFF79-5679-4BEB-B1EA-37B58968A645}"/>
                  </a:ext>
                </a:extLst>
              </p:cNvPr>
              <p:cNvSpPr/>
              <p:nvPr/>
            </p:nvSpPr>
            <p:spPr>
              <a:xfrm>
                <a:off x="5847242" y="1878963"/>
                <a:ext cx="1988396" cy="21534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06C9281-91BA-4BD1-9F86-3A6753DA83E0}"/>
                  </a:ext>
                </a:extLst>
              </p:cNvPr>
              <p:cNvSpPr txBox="1"/>
              <p:nvPr/>
            </p:nvSpPr>
            <p:spPr>
              <a:xfrm>
                <a:off x="6052536" y="1336648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41D4105-F15B-41A4-B9E0-5A38D081EB17}"/>
                  </a:ext>
                </a:extLst>
              </p:cNvPr>
              <p:cNvSpPr txBox="1"/>
              <p:nvPr/>
            </p:nvSpPr>
            <p:spPr>
              <a:xfrm>
                <a:off x="6426942" y="1499328"/>
                <a:ext cx="11408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E1B6669-CC6E-426E-A08E-F9A7F9CC2688}"/>
                  </a:ext>
                </a:extLst>
              </p:cNvPr>
              <p:cNvSpPr txBox="1"/>
              <p:nvPr/>
            </p:nvSpPr>
            <p:spPr>
              <a:xfrm>
                <a:off x="6075653" y="4171504"/>
                <a:ext cx="1854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Вы подтверждаете, что ознакомились и согласились с </a:t>
                </a:r>
                <a:r>
                  <a:rPr lang="ru-RU" sz="800" b="1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договором займа</a:t>
                </a:r>
              </a:p>
            </p:txBody>
          </p:sp>
          <p:sp>
            <p:nvSpPr>
              <p:cNvPr id="408" name="Прямоугольник: скругленные углы 407">
                <a:extLst>
                  <a:ext uri="{FF2B5EF4-FFF2-40B4-BE49-F238E27FC236}">
                    <a16:creationId xmlns:a16="http://schemas.microsoft.com/office/drawing/2014/main" id="{7ECA3EF5-CEBF-4D1D-9CCF-0FD0E64E7084}"/>
                  </a:ext>
                </a:extLst>
              </p:cNvPr>
              <p:cNvSpPr/>
              <p:nvPr/>
            </p:nvSpPr>
            <p:spPr>
              <a:xfrm>
                <a:off x="5852800" y="4599974"/>
                <a:ext cx="1988396" cy="308486"/>
              </a:xfrm>
              <a:prstGeom prst="roundRect">
                <a:avLst>
                  <a:gd name="adj" fmla="val 41368"/>
                </a:avLst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C2E42F7A-CFDC-43F6-AF1E-7BC4C17D4DE2}"/>
                  </a:ext>
                </a:extLst>
              </p:cNvPr>
              <p:cNvSpPr txBox="1"/>
              <p:nvPr/>
            </p:nvSpPr>
            <p:spPr>
              <a:xfrm>
                <a:off x="6125113" y="4640536"/>
                <a:ext cx="18390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Подписать и отправить</a:t>
                </a:r>
              </a:p>
            </p:txBody>
          </p:sp>
          <p:pic>
            <p:nvPicPr>
              <p:cNvPr id="410" name="Рисунок 409">
                <a:extLst>
                  <a:ext uri="{FF2B5EF4-FFF2-40B4-BE49-F238E27FC236}">
                    <a16:creationId xmlns:a16="http://schemas.microsoft.com/office/drawing/2014/main" id="{C3DAB9B6-B74D-480D-9D24-78B2B864E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5765" y="4655604"/>
                <a:ext cx="222956" cy="222956"/>
              </a:xfrm>
              <a:prstGeom prst="rect">
                <a:avLst/>
              </a:prstGeom>
            </p:spPr>
          </p:pic>
          <p:pic>
            <p:nvPicPr>
              <p:cNvPr id="411" name="Рисунок 410">
                <a:extLst>
                  <a:ext uri="{FF2B5EF4-FFF2-40B4-BE49-F238E27FC236}">
                    <a16:creationId xmlns:a16="http://schemas.microsoft.com/office/drawing/2014/main" id="{5CBF5699-41D8-4B18-B2CD-FF8177D4B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2220" y="4268568"/>
                <a:ext cx="149486" cy="146611"/>
              </a:xfrm>
              <a:prstGeom prst="rect">
                <a:avLst/>
              </a:prstGeom>
            </p:spPr>
          </p:pic>
          <p:pic>
            <p:nvPicPr>
              <p:cNvPr id="412" name="Рисунок 411">
                <a:extLst>
                  <a:ext uri="{FF2B5EF4-FFF2-40B4-BE49-F238E27FC236}">
                    <a16:creationId xmlns:a16="http://schemas.microsoft.com/office/drawing/2014/main" id="{4B6B11E9-832C-4DBF-849E-A5BBFA73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4806" y="1392460"/>
                <a:ext cx="133415" cy="120335"/>
              </a:xfrm>
              <a:prstGeom prst="rect">
                <a:avLst/>
              </a:prstGeom>
            </p:spPr>
          </p:pic>
          <p:pic>
            <p:nvPicPr>
              <p:cNvPr id="413" name="Рисунок 412">
                <a:extLst>
                  <a:ext uri="{FF2B5EF4-FFF2-40B4-BE49-F238E27FC236}">
                    <a16:creationId xmlns:a16="http://schemas.microsoft.com/office/drawing/2014/main" id="{73FB87F8-1CBA-40EE-B38A-14A07B9983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049"/>
              <a:stretch/>
            </p:blipFill>
            <p:spPr>
              <a:xfrm>
                <a:off x="5852419" y="3744745"/>
                <a:ext cx="1992303" cy="300754"/>
              </a:xfrm>
              <a:prstGeom prst="rect">
                <a:avLst/>
              </a:prstGeom>
            </p:spPr>
          </p:pic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4FF2D0FB-06FA-4BF9-AC7D-A63F16FCF4F8}"/>
                  </a:ext>
                </a:extLst>
              </p:cNvPr>
              <p:cNvSpPr txBox="1"/>
              <p:nvPr/>
            </p:nvSpPr>
            <p:spPr>
              <a:xfrm>
                <a:off x="6304071" y="3778972"/>
                <a:ext cx="13090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Изменить условия</a:t>
                </a:r>
              </a:p>
            </p:txBody>
          </p:sp>
          <p:sp>
            <p:nvSpPr>
              <p:cNvPr id="415" name="Прямоугольник: скругленные углы 414">
                <a:extLst>
                  <a:ext uri="{FF2B5EF4-FFF2-40B4-BE49-F238E27FC236}">
                    <a16:creationId xmlns:a16="http://schemas.microsoft.com/office/drawing/2014/main" id="{78B4265F-77FC-4C0E-971D-7C0E6052A5F4}"/>
                  </a:ext>
                </a:extLst>
              </p:cNvPr>
              <p:cNvSpPr/>
              <p:nvPr/>
            </p:nvSpPr>
            <p:spPr>
              <a:xfrm>
                <a:off x="6296992" y="3309406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8FD4B85-1711-4A9C-8F55-B7C5399E4731}"/>
                  </a:ext>
                </a:extLst>
              </p:cNvPr>
              <p:cNvSpPr txBox="1"/>
              <p:nvPr/>
            </p:nvSpPr>
            <p:spPr>
              <a:xfrm>
                <a:off x="6385720" y="3294194"/>
                <a:ext cx="18549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5E1AF73-873A-44F8-AA48-EB05DEF40537}"/>
                  </a:ext>
                </a:extLst>
              </p:cNvPr>
              <p:cNvSpPr txBox="1"/>
              <p:nvPr/>
            </p:nvSpPr>
            <p:spPr>
              <a:xfrm>
                <a:off x="6385791" y="3429268"/>
                <a:ext cx="8780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14 октября</a:t>
                </a:r>
              </a:p>
            </p:txBody>
          </p:sp>
          <p:sp>
            <p:nvSpPr>
              <p:cNvPr id="418" name="Прямоугольник: скругленные углы 417">
                <a:extLst>
                  <a:ext uri="{FF2B5EF4-FFF2-40B4-BE49-F238E27FC236}">
                    <a16:creationId xmlns:a16="http://schemas.microsoft.com/office/drawing/2014/main" id="{207FA87D-8EBF-420E-91DE-8D106C78111D}"/>
                  </a:ext>
                </a:extLst>
              </p:cNvPr>
              <p:cNvSpPr/>
              <p:nvPr/>
            </p:nvSpPr>
            <p:spPr>
              <a:xfrm>
                <a:off x="6296992" y="2879117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9" name="Прямоугольник: скругленные углы 418">
                <a:extLst>
                  <a:ext uri="{FF2B5EF4-FFF2-40B4-BE49-F238E27FC236}">
                    <a16:creationId xmlns:a16="http://schemas.microsoft.com/office/drawing/2014/main" id="{B5773EB9-F162-445C-8DD6-E11AE1EFA19F}"/>
                  </a:ext>
                </a:extLst>
              </p:cNvPr>
              <p:cNvSpPr/>
              <p:nvPr/>
            </p:nvSpPr>
            <p:spPr>
              <a:xfrm>
                <a:off x="6292009" y="245114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0" name="Прямоугольник: скругленные углы 419">
                <a:extLst>
                  <a:ext uri="{FF2B5EF4-FFF2-40B4-BE49-F238E27FC236}">
                    <a16:creationId xmlns:a16="http://schemas.microsoft.com/office/drawing/2014/main" id="{3B717A29-1DEE-42C9-AF15-F0B221C268FB}"/>
                  </a:ext>
                </a:extLst>
              </p:cNvPr>
              <p:cNvSpPr/>
              <p:nvPr/>
            </p:nvSpPr>
            <p:spPr>
              <a:xfrm>
                <a:off x="6292009" y="2046979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CF375FF4-5090-4F08-9D13-9936C5322F7A}"/>
                  </a:ext>
                </a:extLst>
              </p:cNvPr>
              <p:cNvSpPr txBox="1"/>
              <p:nvPr/>
            </p:nvSpPr>
            <p:spPr>
              <a:xfrm>
                <a:off x="6454627" y="2051365"/>
                <a:ext cx="7404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Тип сделки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ADAB59EB-9339-4787-A57D-925DF4A38969}"/>
                  </a:ext>
                </a:extLst>
              </p:cNvPr>
              <p:cNvSpPr txBox="1"/>
              <p:nvPr/>
            </p:nvSpPr>
            <p:spPr>
              <a:xfrm>
                <a:off x="6292696" y="2175396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Безналичный</a:t>
                </a:r>
              </a:p>
            </p:txBody>
          </p:sp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B6E11DD0-FB24-4408-8864-267EBB807694}"/>
                  </a:ext>
                </a:extLst>
              </p:cNvPr>
              <p:cNvSpPr txBox="1"/>
              <p:nvPr/>
            </p:nvSpPr>
            <p:spPr>
              <a:xfrm>
                <a:off x="6418469" y="2443493"/>
                <a:ext cx="7974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 займа</a:t>
                </a: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ECABCA83-AA1E-4D4C-9B2E-F5E75EA06543}"/>
                  </a:ext>
                </a:extLst>
              </p:cNvPr>
              <p:cNvSpPr txBox="1"/>
              <p:nvPr/>
            </p:nvSpPr>
            <p:spPr>
              <a:xfrm>
                <a:off x="6326635" y="258342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Рублей </a:t>
                </a: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5193328B-D094-4995-8A83-D3BEB0D4C79C}"/>
                  </a:ext>
                </a:extLst>
              </p:cNvPr>
              <p:cNvSpPr txBox="1"/>
              <p:nvPr/>
            </p:nvSpPr>
            <p:spPr>
              <a:xfrm>
                <a:off x="6612279" y="3011290"/>
                <a:ext cx="4887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29CB735A-FBAA-4D22-BBFA-10CEBDBBF7FA}"/>
                  </a:ext>
                </a:extLst>
              </p:cNvPr>
              <p:cNvSpPr txBox="1"/>
              <p:nvPr/>
            </p:nvSpPr>
            <p:spPr>
              <a:xfrm>
                <a:off x="6544333" y="2865312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pic>
            <p:nvPicPr>
              <p:cNvPr id="427" name="Рисунок 426">
                <a:extLst>
                  <a:ext uri="{FF2B5EF4-FFF2-40B4-BE49-F238E27FC236}">
                    <a16:creationId xmlns:a16="http://schemas.microsoft.com/office/drawing/2014/main" id="{9F66F752-523C-4B4C-9811-E4381541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224632" y="3839592"/>
                <a:ext cx="109742" cy="109742"/>
              </a:xfrm>
              <a:prstGeom prst="rect">
                <a:avLst/>
              </a:prstGeom>
            </p:spPr>
          </p:pic>
          <p:sp>
            <p:nvSpPr>
              <p:cNvPr id="428" name="Овал 427">
                <a:extLst>
                  <a:ext uri="{FF2B5EF4-FFF2-40B4-BE49-F238E27FC236}">
                    <a16:creationId xmlns:a16="http://schemas.microsoft.com/office/drawing/2014/main" id="{DD478A84-8916-4C6E-8967-AD899A3EE191}"/>
                  </a:ext>
                </a:extLst>
              </p:cNvPr>
              <p:cNvSpPr/>
              <p:nvPr/>
            </p:nvSpPr>
            <p:spPr>
              <a:xfrm>
                <a:off x="5985018" y="1322834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397" name="Рисунок 396">
              <a:extLst>
                <a:ext uri="{FF2B5EF4-FFF2-40B4-BE49-F238E27FC236}">
                  <a16:creationId xmlns:a16="http://schemas.microsoft.com/office/drawing/2014/main" id="{0833F6BE-3918-4B59-B4D9-1FA5A15F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854" y="1215956"/>
              <a:ext cx="509200" cy="509200"/>
            </a:xfrm>
            <a:prstGeom prst="rect">
              <a:avLst/>
            </a:prstGeom>
          </p:spPr>
        </p:pic>
      </p:grpSp>
      <p:grpSp>
        <p:nvGrpSpPr>
          <p:cNvPr id="429" name="Группа 428">
            <a:extLst>
              <a:ext uri="{FF2B5EF4-FFF2-40B4-BE49-F238E27FC236}">
                <a16:creationId xmlns:a16="http://schemas.microsoft.com/office/drawing/2014/main" id="{DF8B952A-3283-4682-B7CE-62999E8AD301}"/>
              </a:ext>
            </a:extLst>
          </p:cNvPr>
          <p:cNvGrpSpPr/>
          <p:nvPr/>
        </p:nvGrpSpPr>
        <p:grpSpPr>
          <a:xfrm>
            <a:off x="8752275" y="-506035"/>
            <a:ext cx="2984501" cy="6081441"/>
            <a:chOff x="8798173" y="-413363"/>
            <a:chExt cx="2984501" cy="6081441"/>
          </a:xfrm>
        </p:grpSpPr>
        <p:sp>
          <p:nvSpPr>
            <p:cNvPr id="430" name="Прямоугольник: скругленные углы 429">
              <a:extLst>
                <a:ext uri="{FF2B5EF4-FFF2-40B4-BE49-F238E27FC236}">
                  <a16:creationId xmlns:a16="http://schemas.microsoft.com/office/drawing/2014/main" id="{FB993697-D375-47C1-8B34-048139267D76}"/>
                </a:ext>
              </a:extLst>
            </p:cNvPr>
            <p:cNvSpPr/>
            <p:nvPr/>
          </p:nvSpPr>
          <p:spPr>
            <a:xfrm rot="5400000">
              <a:off x="7249702" y="11351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1" name="Picture 4" descr="rendered">
              <a:extLst>
                <a:ext uri="{FF2B5EF4-FFF2-40B4-BE49-F238E27FC236}">
                  <a16:creationId xmlns:a16="http://schemas.microsoft.com/office/drawing/2014/main" id="{C8C3FAC6-D18D-4C37-91F7-1633B4381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8798174" y="2575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2" name="Прямоугольник: скругленные углы 431">
              <a:extLst>
                <a:ext uri="{FF2B5EF4-FFF2-40B4-BE49-F238E27FC236}">
                  <a16:creationId xmlns:a16="http://schemas.microsoft.com/office/drawing/2014/main" id="{7AD3CB77-A83B-42D7-9CAB-EBCDBCC16899}"/>
                </a:ext>
              </a:extLst>
            </p:cNvPr>
            <p:cNvSpPr/>
            <p:nvPr/>
          </p:nvSpPr>
          <p:spPr>
            <a:xfrm>
              <a:off x="9096624" y="4338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3" name="Picture 2">
              <a:extLst>
                <a:ext uri="{FF2B5EF4-FFF2-40B4-BE49-F238E27FC236}">
                  <a16:creationId xmlns:a16="http://schemas.microsoft.com/office/drawing/2014/main" id="{74D1A9B5-8F69-47C2-89AC-27334D18B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090" y="5784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4" name="Прямоугольник: скругленные углы 433">
              <a:extLst>
                <a:ext uri="{FF2B5EF4-FFF2-40B4-BE49-F238E27FC236}">
                  <a16:creationId xmlns:a16="http://schemas.microsoft.com/office/drawing/2014/main" id="{F350EFD4-C95B-42C6-B0F4-E90C6F07ADC7}"/>
                </a:ext>
              </a:extLst>
            </p:cNvPr>
            <p:cNvSpPr/>
            <p:nvPr/>
          </p:nvSpPr>
          <p:spPr>
            <a:xfrm>
              <a:off x="9212306" y="957737"/>
              <a:ext cx="2141743" cy="419417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1DCBF8F2-FB71-474E-9E17-A0367B47613E}"/>
                </a:ext>
              </a:extLst>
            </p:cNvPr>
            <p:cNvSpPr txBox="1"/>
            <p:nvPr/>
          </p:nvSpPr>
          <p:spPr>
            <a:xfrm>
              <a:off x="9359779" y="1018655"/>
              <a:ext cx="185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Мои сделки</a:t>
              </a:r>
            </a:p>
          </p:txBody>
        </p:sp>
        <p:sp>
          <p:nvSpPr>
            <p:cNvPr id="436" name="Прямоугольник: скругленные углы 435">
              <a:extLst>
                <a:ext uri="{FF2B5EF4-FFF2-40B4-BE49-F238E27FC236}">
                  <a16:creationId xmlns:a16="http://schemas.microsoft.com/office/drawing/2014/main" id="{865347EF-5F88-40D0-A058-3F8B04EF0922}"/>
                </a:ext>
              </a:extLst>
            </p:cNvPr>
            <p:cNvSpPr/>
            <p:nvPr/>
          </p:nvSpPr>
          <p:spPr>
            <a:xfrm>
              <a:off x="9288979" y="1369408"/>
              <a:ext cx="1988396" cy="2964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7" name="Прямоугольник: скругленные углы 436">
              <a:extLst>
                <a:ext uri="{FF2B5EF4-FFF2-40B4-BE49-F238E27FC236}">
                  <a16:creationId xmlns:a16="http://schemas.microsoft.com/office/drawing/2014/main" id="{40C880E2-709C-4C65-A866-A907A60FDCD8}"/>
                </a:ext>
              </a:extLst>
            </p:cNvPr>
            <p:cNvSpPr/>
            <p:nvPr/>
          </p:nvSpPr>
          <p:spPr>
            <a:xfrm>
              <a:off x="9719566" y="3333282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8" name="Прямоугольник: скругленные углы 437">
              <a:extLst>
                <a:ext uri="{FF2B5EF4-FFF2-40B4-BE49-F238E27FC236}">
                  <a16:creationId xmlns:a16="http://schemas.microsoft.com/office/drawing/2014/main" id="{FAFA6BA9-1CBF-4BCA-8725-01ACC79D3F95}"/>
                </a:ext>
              </a:extLst>
            </p:cNvPr>
            <p:cNvSpPr/>
            <p:nvPr/>
          </p:nvSpPr>
          <p:spPr>
            <a:xfrm>
              <a:off x="9719566" y="2902993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9" name="Прямоугольник: скругленные углы 438">
              <a:extLst>
                <a:ext uri="{FF2B5EF4-FFF2-40B4-BE49-F238E27FC236}">
                  <a16:creationId xmlns:a16="http://schemas.microsoft.com/office/drawing/2014/main" id="{65A87DFA-2B17-4770-B5B0-B968D5D4C161}"/>
                </a:ext>
              </a:extLst>
            </p:cNvPr>
            <p:cNvSpPr/>
            <p:nvPr/>
          </p:nvSpPr>
          <p:spPr>
            <a:xfrm>
              <a:off x="9714583" y="2475018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0" name="Прямоугольник: скругленные углы 439">
              <a:extLst>
                <a:ext uri="{FF2B5EF4-FFF2-40B4-BE49-F238E27FC236}">
                  <a16:creationId xmlns:a16="http://schemas.microsoft.com/office/drawing/2014/main" id="{CB381A1D-0E48-4EE7-8DCE-4EFFF0D9E340}"/>
                </a:ext>
              </a:extLst>
            </p:cNvPr>
            <p:cNvSpPr/>
            <p:nvPr/>
          </p:nvSpPr>
          <p:spPr>
            <a:xfrm>
              <a:off x="9714583" y="2070855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74A4D1E7-082C-40BE-910A-DD65D760283A}"/>
                </a:ext>
              </a:extLst>
            </p:cNvPr>
            <p:cNvSpPr txBox="1"/>
            <p:nvPr/>
          </p:nvSpPr>
          <p:spPr>
            <a:xfrm>
              <a:off x="9294042" y="1767518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Новые</a:t>
              </a:r>
            </a:p>
          </p:txBody>
        </p:sp>
        <p:sp>
          <p:nvSpPr>
            <p:cNvPr id="442" name="Прямоугольник: скругленные углы 441">
              <a:extLst>
                <a:ext uri="{FF2B5EF4-FFF2-40B4-BE49-F238E27FC236}">
                  <a16:creationId xmlns:a16="http://schemas.microsoft.com/office/drawing/2014/main" id="{90E38A8F-8E4A-42FB-8051-042F9CAB5357}"/>
                </a:ext>
              </a:extLst>
            </p:cNvPr>
            <p:cNvSpPr/>
            <p:nvPr/>
          </p:nvSpPr>
          <p:spPr>
            <a:xfrm>
              <a:off x="9356558" y="1404182"/>
              <a:ext cx="903264" cy="230301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2233C080-10E4-450E-B9CF-D1554C5F888B}"/>
                </a:ext>
              </a:extLst>
            </p:cNvPr>
            <p:cNvSpPr txBox="1"/>
            <p:nvPr/>
          </p:nvSpPr>
          <p:spPr>
            <a:xfrm>
              <a:off x="9564650" y="1413605"/>
              <a:ext cx="7404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Я должен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575ACE62-FB10-4CBD-A337-5649FA89E692}"/>
                </a:ext>
              </a:extLst>
            </p:cNvPr>
            <p:cNvSpPr txBox="1"/>
            <p:nvPr/>
          </p:nvSpPr>
          <p:spPr>
            <a:xfrm>
              <a:off x="10456561" y="1411771"/>
              <a:ext cx="8864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Мне должны</a:t>
              </a:r>
            </a:p>
          </p:txBody>
        </p:sp>
        <p:sp>
          <p:nvSpPr>
            <p:cNvPr id="445" name="Прямоугольник: скругленные углы 444">
              <a:extLst>
                <a:ext uri="{FF2B5EF4-FFF2-40B4-BE49-F238E27FC236}">
                  <a16:creationId xmlns:a16="http://schemas.microsoft.com/office/drawing/2014/main" id="{E1D530F7-DC7F-4D98-BD8B-769B9A4D3804}"/>
                </a:ext>
              </a:extLst>
            </p:cNvPr>
            <p:cNvSpPr/>
            <p:nvPr/>
          </p:nvSpPr>
          <p:spPr>
            <a:xfrm>
              <a:off x="9285007" y="1996821"/>
              <a:ext cx="1988396" cy="1660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87C6062-2C86-4C81-839E-F73302803F39}"/>
                </a:ext>
              </a:extLst>
            </p:cNvPr>
            <p:cNvSpPr txBox="1"/>
            <p:nvPr/>
          </p:nvSpPr>
          <p:spPr>
            <a:xfrm>
              <a:off x="9282782" y="3777661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Активные</a:t>
              </a:r>
            </a:p>
          </p:txBody>
        </p:sp>
        <p:pic>
          <p:nvPicPr>
            <p:cNvPr id="447" name="Рисунок 446">
              <a:extLst>
                <a:ext uri="{FF2B5EF4-FFF2-40B4-BE49-F238E27FC236}">
                  <a16:creationId xmlns:a16="http://schemas.microsoft.com/office/drawing/2014/main" id="{39FE6A84-4178-4A8B-9078-E5B0EDF3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489345" y="1473331"/>
              <a:ext cx="109742" cy="109742"/>
            </a:xfrm>
            <a:prstGeom prst="rect">
              <a:avLst/>
            </a:prstGeom>
          </p:spPr>
        </p:pic>
        <p:pic>
          <p:nvPicPr>
            <p:cNvPr id="448" name="Рисунок 447">
              <a:extLst>
                <a:ext uri="{FF2B5EF4-FFF2-40B4-BE49-F238E27FC236}">
                  <a16:creationId xmlns:a16="http://schemas.microsoft.com/office/drawing/2014/main" id="{361DBC0E-F34F-4586-8E6D-2585EE199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0405990" y="1470123"/>
              <a:ext cx="109742" cy="109742"/>
            </a:xfrm>
            <a:prstGeom prst="rect">
              <a:avLst/>
            </a:prstGeom>
          </p:spPr>
        </p:pic>
        <p:pic>
          <p:nvPicPr>
            <p:cNvPr id="449" name="Рисунок 448">
              <a:extLst>
                <a:ext uri="{FF2B5EF4-FFF2-40B4-BE49-F238E27FC236}">
                  <a16:creationId xmlns:a16="http://schemas.microsoft.com/office/drawing/2014/main" id="{E811E3F0-9544-4784-97D8-943D911A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42" y="4027192"/>
              <a:ext cx="1992303" cy="1124721"/>
            </a:xfrm>
            <a:prstGeom prst="rect">
              <a:avLst/>
            </a:prstGeom>
          </p:spPr>
        </p:pic>
        <p:sp>
          <p:nvSpPr>
            <p:cNvPr id="450" name="Прямоугольник: скругленные углы 449">
              <a:extLst>
                <a:ext uri="{FF2B5EF4-FFF2-40B4-BE49-F238E27FC236}">
                  <a16:creationId xmlns:a16="http://schemas.microsoft.com/office/drawing/2014/main" id="{51F58911-2083-484F-9775-888438FD8F85}"/>
                </a:ext>
              </a:extLst>
            </p:cNvPr>
            <p:cNvSpPr/>
            <p:nvPr/>
          </p:nvSpPr>
          <p:spPr>
            <a:xfrm>
              <a:off x="9449608" y="2432260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1" name="Прямоугольник: скругленные углы 450">
              <a:extLst>
                <a:ext uri="{FF2B5EF4-FFF2-40B4-BE49-F238E27FC236}">
                  <a16:creationId xmlns:a16="http://schemas.microsoft.com/office/drawing/2014/main" id="{B85FC739-886D-404D-981F-48BFF6E2D0CB}"/>
                </a:ext>
              </a:extLst>
            </p:cNvPr>
            <p:cNvSpPr/>
            <p:nvPr/>
          </p:nvSpPr>
          <p:spPr>
            <a:xfrm>
              <a:off x="9436700" y="3263917"/>
              <a:ext cx="1681972" cy="279415"/>
            </a:xfrm>
            <a:prstGeom prst="roundRect">
              <a:avLst/>
            </a:prstGeom>
            <a:solidFill>
              <a:srgbClr val="F9E56F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53EB523-CC34-4B58-9FCB-5DB674FB4DB3}"/>
                </a:ext>
              </a:extLst>
            </p:cNvPr>
            <p:cNvSpPr txBox="1"/>
            <p:nvPr/>
          </p:nvSpPr>
          <p:spPr>
            <a:xfrm>
              <a:off x="9884889" y="3286461"/>
              <a:ext cx="813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Ответить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50F4C458-3C9E-4485-8A31-35B228722376}"/>
                </a:ext>
              </a:extLst>
            </p:cNvPr>
            <p:cNvSpPr txBox="1"/>
            <p:nvPr/>
          </p:nvSpPr>
          <p:spPr>
            <a:xfrm>
              <a:off x="9282782" y="2048335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Петров П.П.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0865AC9-27DD-4F05-9A8F-C21A29986566}"/>
                </a:ext>
              </a:extLst>
            </p:cNvPr>
            <p:cNvSpPr txBox="1"/>
            <p:nvPr/>
          </p:nvSpPr>
          <p:spPr>
            <a:xfrm>
              <a:off x="9274563" y="2196108"/>
              <a:ext cx="185494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+79872596716</a:t>
              </a:r>
            </a:p>
          </p:txBody>
        </p:sp>
        <p:sp>
          <p:nvSpPr>
            <p:cNvPr id="455" name="Прямоугольник: скругленные углы 454">
              <a:extLst>
                <a:ext uri="{FF2B5EF4-FFF2-40B4-BE49-F238E27FC236}">
                  <a16:creationId xmlns:a16="http://schemas.microsoft.com/office/drawing/2014/main" id="{AC601FDC-4CD6-4FA4-A187-B3BE4D83826A}"/>
                </a:ext>
              </a:extLst>
            </p:cNvPr>
            <p:cNvSpPr/>
            <p:nvPr/>
          </p:nvSpPr>
          <p:spPr>
            <a:xfrm>
              <a:off x="9449607" y="2825689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6" name="Прямоугольник: скругленные углы 455">
              <a:extLst>
                <a:ext uri="{FF2B5EF4-FFF2-40B4-BE49-F238E27FC236}">
                  <a16:creationId xmlns:a16="http://schemas.microsoft.com/office/drawing/2014/main" id="{3F44A9AE-B654-45F9-B045-12DCCFE76EEE}"/>
                </a:ext>
              </a:extLst>
            </p:cNvPr>
            <p:cNvSpPr/>
            <p:nvPr/>
          </p:nvSpPr>
          <p:spPr>
            <a:xfrm>
              <a:off x="10298814" y="2431993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7" name="Прямоугольник: скругленные углы 456">
              <a:extLst>
                <a:ext uri="{FF2B5EF4-FFF2-40B4-BE49-F238E27FC236}">
                  <a16:creationId xmlns:a16="http://schemas.microsoft.com/office/drawing/2014/main" id="{DF7D6C08-B7DC-4497-A97B-EE7F08565C11}"/>
                </a:ext>
              </a:extLst>
            </p:cNvPr>
            <p:cNvSpPr/>
            <p:nvPr/>
          </p:nvSpPr>
          <p:spPr>
            <a:xfrm>
              <a:off x="10298813" y="2825422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79F1B88D-3A30-4806-9E97-664C068FF1EA}"/>
                </a:ext>
              </a:extLst>
            </p:cNvPr>
            <p:cNvSpPr txBox="1"/>
            <p:nvPr/>
          </p:nvSpPr>
          <p:spPr>
            <a:xfrm>
              <a:off x="9420001" y="2413820"/>
              <a:ext cx="8811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Срок погашения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A5FD1CB1-2578-4658-B4EB-E8C993FA27FD}"/>
                </a:ext>
              </a:extLst>
            </p:cNvPr>
            <p:cNvSpPr txBox="1"/>
            <p:nvPr/>
          </p:nvSpPr>
          <p:spPr>
            <a:xfrm>
              <a:off x="9574509" y="2810808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Процент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99911AC-DFD5-4E40-9458-2007EC029025}"/>
                </a:ext>
              </a:extLst>
            </p:cNvPr>
            <p:cNvSpPr txBox="1"/>
            <p:nvPr/>
          </p:nvSpPr>
          <p:spPr>
            <a:xfrm>
              <a:off x="10464962" y="2420003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Сумма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EF114E3A-D2B7-4BD9-AB48-E9A992398AEE}"/>
                </a:ext>
              </a:extLst>
            </p:cNvPr>
            <p:cNvSpPr txBox="1"/>
            <p:nvPr/>
          </p:nvSpPr>
          <p:spPr>
            <a:xfrm>
              <a:off x="10335112" y="2809605"/>
              <a:ext cx="773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К погашению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B126ECF-99FF-401D-8D56-C02CA9EAAC04}"/>
                </a:ext>
              </a:extLst>
            </p:cNvPr>
            <p:cNvSpPr txBox="1"/>
            <p:nvPr/>
          </p:nvSpPr>
          <p:spPr>
            <a:xfrm>
              <a:off x="9464320" y="2576562"/>
              <a:ext cx="9105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18.10.2024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7CF89B7-57B4-4C62-BB0A-680F0259CCFB}"/>
                </a:ext>
              </a:extLst>
            </p:cNvPr>
            <p:cNvSpPr txBox="1"/>
            <p:nvPr/>
          </p:nvSpPr>
          <p:spPr>
            <a:xfrm>
              <a:off x="10349395" y="2570572"/>
              <a:ext cx="8097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5000 руб.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81A91A1-27C4-44DE-8086-3ED0B8127DFD}"/>
                </a:ext>
              </a:extLst>
            </p:cNvPr>
            <p:cNvSpPr txBox="1"/>
            <p:nvPr/>
          </p:nvSpPr>
          <p:spPr>
            <a:xfrm>
              <a:off x="9653300" y="2953404"/>
              <a:ext cx="4887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10%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5D7990F3-409D-420F-A2A4-7109D4BCE631}"/>
                </a:ext>
              </a:extLst>
            </p:cNvPr>
            <p:cNvSpPr txBox="1"/>
            <p:nvPr/>
          </p:nvSpPr>
          <p:spPr>
            <a:xfrm>
              <a:off x="10355170" y="2951699"/>
              <a:ext cx="83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5500 руб.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86614893-97E9-4465-AA21-E2303A210D1A}"/>
                </a:ext>
              </a:extLst>
            </p:cNvPr>
            <p:cNvSpPr txBox="1"/>
            <p:nvPr/>
          </p:nvSpPr>
          <p:spPr>
            <a:xfrm>
              <a:off x="9336820" y="4114100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Меньшова М.М</a:t>
              </a:r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.</a:t>
              </a:r>
              <a:endParaRPr lang="ru-RU" sz="1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CBE85F0-EF3C-4A4A-8B56-AB7031BD86B1}"/>
                </a:ext>
              </a:extLst>
            </p:cNvPr>
            <p:cNvSpPr txBox="1"/>
            <p:nvPr/>
          </p:nvSpPr>
          <p:spPr>
            <a:xfrm>
              <a:off x="9800512" y="4252091"/>
              <a:ext cx="8748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+79174566303</a:t>
              </a:r>
            </a:p>
          </p:txBody>
        </p:sp>
        <p:sp>
          <p:nvSpPr>
            <p:cNvPr id="468" name="Прямоугольник: скругленные углы 467">
              <a:extLst>
                <a:ext uri="{FF2B5EF4-FFF2-40B4-BE49-F238E27FC236}">
                  <a16:creationId xmlns:a16="http://schemas.microsoft.com/office/drawing/2014/main" id="{31953F42-2DC5-4D1B-91A7-D9012204A3C6}"/>
                </a:ext>
              </a:extLst>
            </p:cNvPr>
            <p:cNvSpPr/>
            <p:nvPr/>
          </p:nvSpPr>
          <p:spPr>
            <a:xfrm>
              <a:off x="9437398" y="4513717"/>
              <a:ext cx="1681972" cy="18562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9" name="Прямоугольник: скругленные углы 468">
              <a:extLst>
                <a:ext uri="{FF2B5EF4-FFF2-40B4-BE49-F238E27FC236}">
                  <a16:creationId xmlns:a16="http://schemas.microsoft.com/office/drawing/2014/main" id="{3EF054FD-C0A2-4D70-881F-BFA6B1E16262}"/>
                </a:ext>
              </a:extLst>
            </p:cNvPr>
            <p:cNvSpPr/>
            <p:nvPr/>
          </p:nvSpPr>
          <p:spPr>
            <a:xfrm>
              <a:off x="9437438" y="4736785"/>
              <a:ext cx="1681932" cy="31677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1BB508CB-36DD-4F3F-87AD-F39323A35FFC}"/>
                </a:ext>
              </a:extLst>
            </p:cNvPr>
            <p:cNvSpPr txBox="1"/>
            <p:nvPr/>
          </p:nvSpPr>
          <p:spPr>
            <a:xfrm>
              <a:off x="9430905" y="4519875"/>
              <a:ext cx="12212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Документ</a:t>
              </a:r>
              <a:r>
                <a:rPr lang="en-US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: 72 52 98766</a:t>
              </a:r>
              <a:endParaRPr lang="ru-RU" sz="700" dirty="0">
                <a:latin typeface="Tinkoff Sans" panose="02000506050000020004" pitchFamily="50" charset="-52"/>
                <a:ea typeface="Tinkoff Sans" panose="02000506050000020004" pitchFamily="50" charset="-52"/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4B446D7B-C53B-4595-A208-24A6B78AFD26}"/>
                </a:ext>
              </a:extLst>
            </p:cNvPr>
            <p:cNvSpPr txBox="1"/>
            <p:nvPr/>
          </p:nvSpPr>
          <p:spPr>
            <a:xfrm>
              <a:off x="9335183" y="4781063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Статус долга</a:t>
              </a:r>
            </a:p>
          </p:txBody>
        </p:sp>
        <p:grpSp>
          <p:nvGrpSpPr>
            <p:cNvPr id="472" name="Группа 471">
              <a:extLst>
                <a:ext uri="{FF2B5EF4-FFF2-40B4-BE49-F238E27FC236}">
                  <a16:creationId xmlns:a16="http://schemas.microsoft.com/office/drawing/2014/main" id="{973CBFFE-87E3-4D0B-981B-6C2E138FDA56}"/>
                </a:ext>
              </a:extLst>
            </p:cNvPr>
            <p:cNvGrpSpPr/>
            <p:nvPr/>
          </p:nvGrpSpPr>
          <p:grpSpPr>
            <a:xfrm>
              <a:off x="9464320" y="2009319"/>
              <a:ext cx="318869" cy="367203"/>
              <a:chOff x="6797682" y="1324486"/>
              <a:chExt cx="507039" cy="583896"/>
            </a:xfrm>
          </p:grpSpPr>
          <p:sp>
            <p:nvSpPr>
              <p:cNvPr id="476" name="Овал 475">
                <a:extLst>
                  <a:ext uri="{FF2B5EF4-FFF2-40B4-BE49-F238E27FC236}">
                    <a16:creationId xmlns:a16="http://schemas.microsoft.com/office/drawing/2014/main" id="{7EDAE4C3-DE2A-4962-BD04-5B25D90262F2}"/>
                  </a:ext>
                </a:extLst>
              </p:cNvPr>
              <p:cNvSpPr/>
              <p:nvPr/>
            </p:nvSpPr>
            <p:spPr>
              <a:xfrm>
                <a:off x="6797682" y="1478245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77" name="Рисунок 476">
                <a:extLst>
                  <a:ext uri="{FF2B5EF4-FFF2-40B4-BE49-F238E27FC236}">
                    <a16:creationId xmlns:a16="http://schemas.microsoft.com/office/drawing/2014/main" id="{AFEB7093-E44D-46DF-BCA0-2CAA2A81F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915" y="1324486"/>
                <a:ext cx="499806" cy="555492"/>
              </a:xfrm>
              <a:prstGeom prst="rect">
                <a:avLst/>
              </a:prstGeom>
            </p:spPr>
          </p:pic>
        </p:grpSp>
        <p:grpSp>
          <p:nvGrpSpPr>
            <p:cNvPr id="473" name="Группа 472">
              <a:extLst>
                <a:ext uri="{FF2B5EF4-FFF2-40B4-BE49-F238E27FC236}">
                  <a16:creationId xmlns:a16="http://schemas.microsoft.com/office/drawing/2014/main" id="{3E79759E-0B40-490E-94BF-306E5F3FAFCC}"/>
                </a:ext>
              </a:extLst>
            </p:cNvPr>
            <p:cNvGrpSpPr/>
            <p:nvPr/>
          </p:nvGrpSpPr>
          <p:grpSpPr>
            <a:xfrm>
              <a:off x="9382257" y="4092918"/>
              <a:ext cx="332326" cy="342978"/>
              <a:chOff x="9382257" y="4092918"/>
              <a:chExt cx="332326" cy="342978"/>
            </a:xfrm>
          </p:grpSpPr>
          <p:sp>
            <p:nvSpPr>
              <p:cNvPr id="474" name="Овал 473">
                <a:extLst>
                  <a:ext uri="{FF2B5EF4-FFF2-40B4-BE49-F238E27FC236}">
                    <a16:creationId xmlns:a16="http://schemas.microsoft.com/office/drawing/2014/main" id="{B70CD814-394F-46A3-918A-7BAA6443C43E}"/>
                  </a:ext>
                </a:extLst>
              </p:cNvPr>
              <p:cNvSpPr/>
              <p:nvPr/>
            </p:nvSpPr>
            <p:spPr>
              <a:xfrm>
                <a:off x="9459877" y="4181191"/>
                <a:ext cx="254706" cy="254705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75" name="Рисунок 474">
                <a:extLst>
                  <a:ext uri="{FF2B5EF4-FFF2-40B4-BE49-F238E27FC236}">
                    <a16:creationId xmlns:a16="http://schemas.microsoft.com/office/drawing/2014/main" id="{BCF5A863-7A4C-4C78-9747-F7AB5C8FE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2257" y="4092918"/>
                <a:ext cx="330040" cy="330040"/>
              </a:xfrm>
              <a:prstGeom prst="rect">
                <a:avLst/>
              </a:prstGeom>
            </p:spPr>
          </p:pic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4DF2EF5-0EDC-7669-818D-A34BB9651C6A}"/>
              </a:ext>
            </a:extLst>
          </p:cNvPr>
          <p:cNvGrpSpPr/>
          <p:nvPr/>
        </p:nvGrpSpPr>
        <p:grpSpPr>
          <a:xfrm>
            <a:off x="2996969" y="2115273"/>
            <a:ext cx="2621416" cy="435342"/>
            <a:chOff x="283724" y="2480332"/>
            <a:chExt cx="2686775" cy="435342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D53DFF44-9C92-9EB7-CA9B-7154ABEFA871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AB1904-C47C-D287-5F8F-1AA5288762FA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2255C979-3D89-5553-3E2A-36A183F0EF9B}"/>
              </a:ext>
            </a:extLst>
          </p:cNvPr>
          <p:cNvGrpSpPr/>
          <p:nvPr/>
        </p:nvGrpSpPr>
        <p:grpSpPr>
          <a:xfrm>
            <a:off x="-3290745" y="4726240"/>
            <a:ext cx="2564561" cy="2022215"/>
            <a:chOff x="3948061" y="3682961"/>
            <a:chExt cx="2564561" cy="2022215"/>
          </a:xfrm>
        </p:grpSpPr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70488EDE-69F2-CF0E-D1D3-8AE90B09ED30}"/>
                </a:ext>
              </a:extLst>
            </p:cNvPr>
            <p:cNvGrpSpPr/>
            <p:nvPr/>
          </p:nvGrpSpPr>
          <p:grpSpPr>
            <a:xfrm>
              <a:off x="3948061" y="3908872"/>
              <a:ext cx="2564561" cy="1796304"/>
              <a:chOff x="-3100386" y="3517858"/>
              <a:chExt cx="2343631" cy="1547110"/>
            </a:xfrm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96464397-B297-5445-0ED7-99E38C4325C9}"/>
                  </a:ext>
                </a:extLst>
              </p:cNvPr>
              <p:cNvGrpSpPr/>
              <p:nvPr/>
            </p:nvGrpSpPr>
            <p:grpSpPr>
              <a:xfrm>
                <a:off x="-3100386" y="3517858"/>
                <a:ext cx="2343631" cy="1547110"/>
                <a:chOff x="4545125" y="3569912"/>
                <a:chExt cx="2343631" cy="1547110"/>
              </a:xfrm>
            </p:grpSpPr>
            <p:sp>
              <p:nvSpPr>
                <p:cNvPr id="60" name="Прямоугольник: скругленные углы 59">
                  <a:extLst>
                    <a:ext uri="{FF2B5EF4-FFF2-40B4-BE49-F238E27FC236}">
                      <a16:creationId xmlns:a16="http://schemas.microsoft.com/office/drawing/2014/main" id="{A77B004D-4BFB-D9F6-7BB9-DCAD8029E48A}"/>
                    </a:ext>
                  </a:extLst>
                </p:cNvPr>
                <p:cNvSpPr/>
                <p:nvPr/>
              </p:nvSpPr>
              <p:spPr>
                <a:xfrm>
                  <a:off x="4545125" y="3569912"/>
                  <a:ext cx="2343631" cy="154711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grpSp>
              <p:nvGrpSpPr>
                <p:cNvPr id="61" name="Группа 60">
                  <a:extLst>
                    <a:ext uri="{FF2B5EF4-FFF2-40B4-BE49-F238E27FC236}">
                      <a16:creationId xmlns:a16="http://schemas.microsoft.com/office/drawing/2014/main" id="{D83C8E06-8FE8-A983-ABF9-E636F324769E}"/>
                    </a:ext>
                  </a:extLst>
                </p:cNvPr>
                <p:cNvGrpSpPr/>
                <p:nvPr/>
              </p:nvGrpSpPr>
              <p:grpSpPr>
                <a:xfrm>
                  <a:off x="4729907" y="3717299"/>
                  <a:ext cx="1952912" cy="602068"/>
                  <a:chOff x="1661057" y="3032665"/>
                  <a:chExt cx="1952912" cy="602068"/>
                </a:xfrm>
              </p:grpSpPr>
              <p:sp>
                <p:nvSpPr>
                  <p:cNvPr id="62" name="Прямоугольник: скругленные углы 61">
                    <a:extLst>
                      <a:ext uri="{FF2B5EF4-FFF2-40B4-BE49-F238E27FC236}">
                        <a16:creationId xmlns:a16="http://schemas.microsoft.com/office/drawing/2014/main" id="{1D084BE3-A03B-9607-423E-B3E7E8EA0268}"/>
                      </a:ext>
                    </a:extLst>
                  </p:cNvPr>
                  <p:cNvSpPr/>
                  <p:nvPr/>
                </p:nvSpPr>
                <p:spPr>
                  <a:xfrm>
                    <a:off x="1661057" y="3032665"/>
                    <a:ext cx="1952912" cy="602068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  <a:effectLst>
                    <a:glow>
                      <a:schemeClr val="tx1"/>
                    </a:glow>
                    <a:outerShdw blurRad="330200" dist="50800" sx="1000" sy="1000" algn="ctr" rotWithShape="0">
                      <a:srgbClr val="000000">
                        <a:alpha val="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" dirty="0"/>
                  </a:p>
                </p:txBody>
              </p:sp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A71CD2C5-BBED-45A8-6FF3-131AC34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604" y="3109006"/>
                    <a:ext cx="1508022" cy="4506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1400" dirty="0">
                        <a:solidFill>
                          <a:schemeClr val="bg1"/>
                        </a:solidFill>
                        <a:latin typeface="Tinkoff Sans Medium" panose="02000806050000020004" pitchFamily="50" charset="-52"/>
                        <a:ea typeface="Tinkoff Sans Medium" panose="02000806050000020004" pitchFamily="50" charset="-52"/>
                      </a:rPr>
                      <a:t>Подписание смарт-контракта</a:t>
                    </a:r>
                  </a:p>
                </p:txBody>
              </p:sp>
            </p:grpSp>
          </p:grpSp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F47DD47A-B6CA-9E11-57E0-60F503AA1B36}"/>
                  </a:ext>
                </a:extLst>
              </p:cNvPr>
              <p:cNvSpPr/>
              <p:nvPr/>
            </p:nvSpPr>
            <p:spPr>
              <a:xfrm>
                <a:off x="-2917470" y="4313646"/>
                <a:ext cx="1952912" cy="602068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EB2E003-A6EB-E96F-3327-3552DAAE89A5}"/>
                  </a:ext>
                </a:extLst>
              </p:cNvPr>
              <p:cNvSpPr txBox="1"/>
              <p:nvPr/>
            </p:nvSpPr>
            <p:spPr>
              <a:xfrm>
                <a:off x="-2883725" y="4400350"/>
                <a:ext cx="1910309" cy="45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договора займа с помощью ПЭП </a:t>
                </a:r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76726943-06B1-5D5C-3B0F-66576BD678FC}"/>
                </a:ext>
              </a:extLst>
            </p:cNvPr>
            <p:cNvGrpSpPr/>
            <p:nvPr/>
          </p:nvGrpSpPr>
          <p:grpSpPr>
            <a:xfrm>
              <a:off x="5814505" y="3682961"/>
              <a:ext cx="685947" cy="716107"/>
              <a:chOff x="10120219" y="3982149"/>
              <a:chExt cx="1739591" cy="1816079"/>
            </a:xfrm>
          </p:grpSpPr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EC929180-6BF7-20FE-43B5-ABD5D1B943CC}"/>
                  </a:ext>
                </a:extLst>
              </p:cNvPr>
              <p:cNvSpPr/>
              <p:nvPr/>
            </p:nvSpPr>
            <p:spPr>
              <a:xfrm>
                <a:off x="10486467" y="4424885"/>
                <a:ext cx="1373343" cy="1373343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54" name="Рисунок 53">
                <a:extLst>
                  <a:ext uri="{FF2B5EF4-FFF2-40B4-BE49-F238E27FC236}">
                    <a16:creationId xmlns:a16="http://schemas.microsoft.com/office/drawing/2014/main" id="{883882F0-78E3-49DB-3A20-DF1A0CCB7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0219" y="3982149"/>
                <a:ext cx="1739591" cy="1739591"/>
              </a:xfrm>
              <a:prstGeom prst="rect">
                <a:avLst/>
              </a:prstGeom>
            </p:spPr>
          </p:pic>
        </p:grpSp>
      </p:grpSp>
      <p:grpSp>
        <p:nvGrpSpPr>
          <p:cNvPr id="479" name="Группа 478">
            <a:extLst>
              <a:ext uri="{FF2B5EF4-FFF2-40B4-BE49-F238E27FC236}">
                <a16:creationId xmlns:a16="http://schemas.microsoft.com/office/drawing/2014/main" id="{4992D502-89FA-59FF-DED4-C5356E9E2CB2}"/>
              </a:ext>
            </a:extLst>
          </p:cNvPr>
          <p:cNvGrpSpPr/>
          <p:nvPr/>
        </p:nvGrpSpPr>
        <p:grpSpPr>
          <a:xfrm>
            <a:off x="-3492999" y="2298455"/>
            <a:ext cx="2595545" cy="2047811"/>
            <a:chOff x="226628" y="3657365"/>
            <a:chExt cx="2595545" cy="2047811"/>
          </a:xfrm>
        </p:grpSpPr>
        <p:grpSp>
          <p:nvGrpSpPr>
            <p:cNvPr id="480" name="Группа 479">
              <a:extLst>
                <a:ext uri="{FF2B5EF4-FFF2-40B4-BE49-F238E27FC236}">
                  <a16:creationId xmlns:a16="http://schemas.microsoft.com/office/drawing/2014/main" id="{F3105455-A5CB-0EE3-E5E0-B7DD8CFED8FD}"/>
                </a:ext>
              </a:extLst>
            </p:cNvPr>
            <p:cNvGrpSpPr/>
            <p:nvPr/>
          </p:nvGrpSpPr>
          <p:grpSpPr>
            <a:xfrm>
              <a:off x="257612" y="3908872"/>
              <a:ext cx="2564561" cy="1796304"/>
              <a:chOff x="-3100386" y="3517858"/>
              <a:chExt cx="2343631" cy="1547110"/>
            </a:xfrm>
          </p:grpSpPr>
          <p:grpSp>
            <p:nvGrpSpPr>
              <p:cNvPr id="484" name="Группа 483">
                <a:extLst>
                  <a:ext uri="{FF2B5EF4-FFF2-40B4-BE49-F238E27FC236}">
                    <a16:creationId xmlns:a16="http://schemas.microsoft.com/office/drawing/2014/main" id="{EB8D595F-EE75-23DD-50C7-AAD8C1DC2980}"/>
                  </a:ext>
                </a:extLst>
              </p:cNvPr>
              <p:cNvGrpSpPr/>
              <p:nvPr/>
            </p:nvGrpSpPr>
            <p:grpSpPr>
              <a:xfrm>
                <a:off x="-3100386" y="3517858"/>
                <a:ext cx="2343631" cy="1547110"/>
                <a:chOff x="4545125" y="3569912"/>
                <a:chExt cx="2343631" cy="1547110"/>
              </a:xfrm>
            </p:grpSpPr>
            <p:sp>
              <p:nvSpPr>
                <p:cNvPr id="487" name="Прямоугольник: скругленные углы 486">
                  <a:extLst>
                    <a:ext uri="{FF2B5EF4-FFF2-40B4-BE49-F238E27FC236}">
                      <a16:creationId xmlns:a16="http://schemas.microsoft.com/office/drawing/2014/main" id="{7D3C8ACD-38F7-17E9-F374-DA22955D862B}"/>
                    </a:ext>
                  </a:extLst>
                </p:cNvPr>
                <p:cNvSpPr/>
                <p:nvPr/>
              </p:nvSpPr>
              <p:spPr>
                <a:xfrm>
                  <a:off x="4545125" y="3569912"/>
                  <a:ext cx="2343631" cy="154711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grpSp>
              <p:nvGrpSpPr>
                <p:cNvPr id="488" name="Группа 487">
                  <a:extLst>
                    <a:ext uri="{FF2B5EF4-FFF2-40B4-BE49-F238E27FC236}">
                      <a16:creationId xmlns:a16="http://schemas.microsoft.com/office/drawing/2014/main" id="{253613DE-8AA4-5257-89E4-DAEBFBABAC54}"/>
                    </a:ext>
                  </a:extLst>
                </p:cNvPr>
                <p:cNvGrpSpPr/>
                <p:nvPr/>
              </p:nvGrpSpPr>
              <p:grpSpPr>
                <a:xfrm>
                  <a:off x="4729907" y="3717299"/>
                  <a:ext cx="1952912" cy="602068"/>
                  <a:chOff x="1661057" y="3032665"/>
                  <a:chExt cx="1952912" cy="602068"/>
                </a:xfrm>
              </p:grpSpPr>
              <p:sp>
                <p:nvSpPr>
                  <p:cNvPr id="489" name="Прямоугольник: скругленные углы 488">
                    <a:extLst>
                      <a:ext uri="{FF2B5EF4-FFF2-40B4-BE49-F238E27FC236}">
                        <a16:creationId xmlns:a16="http://schemas.microsoft.com/office/drawing/2014/main" id="{C0A066F2-7515-45CA-1406-19E534AAAD78}"/>
                      </a:ext>
                    </a:extLst>
                  </p:cNvPr>
                  <p:cNvSpPr/>
                  <p:nvPr/>
                </p:nvSpPr>
                <p:spPr>
                  <a:xfrm>
                    <a:off x="1661057" y="3032665"/>
                    <a:ext cx="1952912" cy="602068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  <a:effectLst>
                    <a:glow>
                      <a:schemeClr val="tx1"/>
                    </a:glow>
                    <a:outerShdw blurRad="330200" dist="50800" sx="1000" sy="1000" algn="ctr" rotWithShape="0">
                      <a:srgbClr val="000000">
                        <a:alpha val="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" dirty="0"/>
                  </a:p>
                </p:txBody>
              </p:sp>
              <p:sp>
                <p:nvSpPr>
                  <p:cNvPr id="490" name="TextBox 489">
                    <a:extLst>
                      <a:ext uri="{FF2B5EF4-FFF2-40B4-BE49-F238E27FC236}">
                        <a16:creationId xmlns:a16="http://schemas.microsoft.com/office/drawing/2014/main" id="{678193CE-E5A5-A36A-22ED-FB07A8539EF6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604" y="3109006"/>
                    <a:ext cx="1508022" cy="4506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1400" dirty="0">
                        <a:solidFill>
                          <a:schemeClr val="bg1"/>
                        </a:solidFill>
                        <a:latin typeface="Tinkoff Sans Medium" panose="02000806050000020004" pitchFamily="50" charset="-52"/>
                        <a:ea typeface="Tinkoff Sans Medium" panose="02000806050000020004" pitchFamily="50" charset="-52"/>
                      </a:rPr>
                      <a:t>Подписание смарт-контракта</a:t>
                    </a:r>
                  </a:p>
                </p:txBody>
              </p:sp>
            </p:grpSp>
          </p:grpSp>
          <p:sp>
            <p:nvSpPr>
              <p:cNvPr id="485" name="Прямоугольник: скругленные углы 484">
                <a:extLst>
                  <a:ext uri="{FF2B5EF4-FFF2-40B4-BE49-F238E27FC236}">
                    <a16:creationId xmlns:a16="http://schemas.microsoft.com/office/drawing/2014/main" id="{6FA66A28-17D3-A6A3-64B4-C12F63420435}"/>
                  </a:ext>
                </a:extLst>
              </p:cNvPr>
              <p:cNvSpPr/>
              <p:nvPr/>
            </p:nvSpPr>
            <p:spPr>
              <a:xfrm>
                <a:off x="-2917470" y="4313646"/>
                <a:ext cx="1952912" cy="602068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E3E60E1-5787-3DE9-1633-3C5CFB661791}"/>
                  </a:ext>
                </a:extLst>
              </p:cNvPr>
              <p:cNvSpPr txBox="1"/>
              <p:nvPr/>
            </p:nvSpPr>
            <p:spPr>
              <a:xfrm>
                <a:off x="-2883725" y="4400350"/>
                <a:ext cx="1910309" cy="45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договора займа с помощью ПЭП </a:t>
                </a:r>
              </a:p>
            </p:txBody>
          </p:sp>
        </p:grpSp>
        <p:grpSp>
          <p:nvGrpSpPr>
            <p:cNvPr id="481" name="Группа 480">
              <a:extLst>
                <a:ext uri="{FF2B5EF4-FFF2-40B4-BE49-F238E27FC236}">
                  <a16:creationId xmlns:a16="http://schemas.microsoft.com/office/drawing/2014/main" id="{4749974B-66EB-FFF4-F094-DD0E1C84FF25}"/>
                </a:ext>
              </a:extLst>
            </p:cNvPr>
            <p:cNvGrpSpPr/>
            <p:nvPr/>
          </p:nvGrpSpPr>
          <p:grpSpPr>
            <a:xfrm>
              <a:off x="226628" y="3657365"/>
              <a:ext cx="606351" cy="687964"/>
              <a:chOff x="1018334" y="0"/>
              <a:chExt cx="1411222" cy="1601168"/>
            </a:xfrm>
          </p:grpSpPr>
          <p:sp>
            <p:nvSpPr>
              <p:cNvPr id="482" name="Овал 481">
                <a:extLst>
                  <a:ext uri="{FF2B5EF4-FFF2-40B4-BE49-F238E27FC236}">
                    <a16:creationId xmlns:a16="http://schemas.microsoft.com/office/drawing/2014/main" id="{4C8A44CE-D2DC-3373-AE5B-AF910535F97A}"/>
                  </a:ext>
                </a:extLst>
              </p:cNvPr>
              <p:cNvSpPr/>
              <p:nvPr/>
            </p:nvSpPr>
            <p:spPr>
              <a:xfrm>
                <a:off x="1018334" y="394819"/>
                <a:ext cx="1206349" cy="12063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83" name="Рисунок 482">
                <a:extLst>
                  <a:ext uri="{FF2B5EF4-FFF2-40B4-BE49-F238E27FC236}">
                    <a16:creationId xmlns:a16="http://schemas.microsoft.com/office/drawing/2014/main" id="{6F45489A-9561-1BCF-55AE-4221D1425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101" y="0"/>
                <a:ext cx="1379455" cy="1533145"/>
              </a:xfrm>
              <a:prstGeom prst="rect">
                <a:avLst/>
              </a:prstGeom>
            </p:spPr>
          </p:pic>
        </p:grpSp>
      </p:grpSp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B09FC846-4969-47FB-9E00-6BD16926EC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8AC4BD63-7C47-444F-9073-5E126463A8AD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EE08DBE-C20B-476A-A886-B509DDA5A6C3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418678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72FD2139-05D4-382D-77A6-77EC59E7FD3E}"/>
              </a:ext>
            </a:extLst>
          </p:cNvPr>
          <p:cNvGrpSpPr/>
          <p:nvPr/>
        </p:nvGrpSpPr>
        <p:grpSpPr>
          <a:xfrm>
            <a:off x="2877786" y="3472321"/>
            <a:ext cx="2213308" cy="2086891"/>
            <a:chOff x="1414533" y="6657801"/>
            <a:chExt cx="2213308" cy="2086891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1526CD7D-25BB-AE62-13FC-2B04C965B80C}"/>
                </a:ext>
              </a:extLst>
            </p:cNvPr>
            <p:cNvGrpSpPr/>
            <p:nvPr/>
          </p:nvGrpSpPr>
          <p:grpSpPr>
            <a:xfrm>
              <a:off x="1414533" y="6997753"/>
              <a:ext cx="2070506" cy="1746939"/>
              <a:chOff x="1414533" y="6997753"/>
              <a:chExt cx="2070506" cy="1746939"/>
            </a:xfrm>
          </p:grpSpPr>
          <p:sp>
            <p:nvSpPr>
              <p:cNvPr id="91" name="Прямоугольник: скругленные углы 90">
                <a:extLst>
                  <a:ext uri="{FF2B5EF4-FFF2-40B4-BE49-F238E27FC236}">
                    <a16:creationId xmlns:a16="http://schemas.microsoft.com/office/drawing/2014/main" id="{B97C3E63-F5C1-4565-8362-6E0A6FABD8FB}"/>
                  </a:ext>
                </a:extLst>
              </p:cNvPr>
              <p:cNvSpPr/>
              <p:nvPr/>
            </p:nvSpPr>
            <p:spPr>
              <a:xfrm>
                <a:off x="1414533" y="6997753"/>
                <a:ext cx="2070506" cy="174693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0462FB3F-403F-4C2C-BFBE-F6EBB8F1B953}"/>
                  </a:ext>
                </a:extLst>
              </p:cNvPr>
              <p:cNvGrpSpPr/>
              <p:nvPr/>
            </p:nvGrpSpPr>
            <p:grpSpPr>
              <a:xfrm>
                <a:off x="1564471" y="7154184"/>
                <a:ext cx="1761289" cy="679833"/>
                <a:chOff x="1661057" y="3032665"/>
                <a:chExt cx="1655041" cy="602068"/>
              </a:xfrm>
            </p:grpSpPr>
            <p:sp>
              <p:nvSpPr>
                <p:cNvPr id="93" name="Прямоугольник: скругленные углы 92">
                  <a:extLst>
                    <a:ext uri="{FF2B5EF4-FFF2-40B4-BE49-F238E27FC236}">
                      <a16:creationId xmlns:a16="http://schemas.microsoft.com/office/drawing/2014/main" id="{BFDD186C-37AC-4516-A60D-E18D086E0E40}"/>
                    </a:ext>
                  </a:extLst>
                </p:cNvPr>
                <p:cNvSpPr/>
                <p:nvPr/>
              </p:nvSpPr>
              <p:spPr>
                <a:xfrm>
                  <a:off x="1661057" y="3032665"/>
                  <a:ext cx="1655041" cy="602068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2F7B194-6D94-4F4D-896C-0CDE17BB7B8B}"/>
                    </a:ext>
                  </a:extLst>
                </p:cNvPr>
                <p:cNvSpPr txBox="1"/>
                <p:nvPr/>
              </p:nvSpPr>
              <p:spPr>
                <a:xfrm>
                  <a:off x="1767223" y="3111230"/>
                  <a:ext cx="1451112" cy="463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4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Подписание смарт-контракта</a:t>
                  </a:r>
                </a:p>
              </p:txBody>
            </p:sp>
          </p:grpSp>
          <p:grpSp>
            <p:nvGrpSpPr>
              <p:cNvPr id="2" name="Группа 1">
                <a:extLst>
                  <a:ext uri="{FF2B5EF4-FFF2-40B4-BE49-F238E27FC236}">
                    <a16:creationId xmlns:a16="http://schemas.microsoft.com/office/drawing/2014/main" id="{3846DADA-3072-6EA1-A84F-92AACE8A7AA7}"/>
                  </a:ext>
                </a:extLst>
              </p:cNvPr>
              <p:cNvGrpSpPr/>
              <p:nvPr/>
            </p:nvGrpSpPr>
            <p:grpSpPr>
              <a:xfrm>
                <a:off x="1452094" y="7940225"/>
                <a:ext cx="2032944" cy="679833"/>
                <a:chOff x="1489657" y="7896326"/>
                <a:chExt cx="2032944" cy="679833"/>
              </a:xfrm>
            </p:grpSpPr>
            <p:sp>
              <p:nvSpPr>
                <p:cNvPr id="89" name="Прямоугольник: скругленные углы 88">
                  <a:extLst>
                    <a:ext uri="{FF2B5EF4-FFF2-40B4-BE49-F238E27FC236}">
                      <a16:creationId xmlns:a16="http://schemas.microsoft.com/office/drawing/2014/main" id="{D026AD20-C222-4FA2-AA6E-6BF7E50CAFA5}"/>
                    </a:ext>
                  </a:extLst>
                </p:cNvPr>
                <p:cNvSpPr/>
                <p:nvPr/>
              </p:nvSpPr>
              <p:spPr>
                <a:xfrm>
                  <a:off x="1609191" y="7896326"/>
                  <a:ext cx="1763274" cy="679833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C96D789-EB03-4930-BB86-579E549321AB}"/>
                    </a:ext>
                  </a:extLst>
                </p:cNvPr>
                <p:cNvSpPr txBox="1"/>
                <p:nvPr/>
              </p:nvSpPr>
              <p:spPr>
                <a:xfrm>
                  <a:off x="1489657" y="8010432"/>
                  <a:ext cx="20329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Подписание договора займа с помощью ПЭП </a:t>
                  </a:r>
                </a:p>
              </p:txBody>
            </p:sp>
          </p:grpSp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A6C66CB-9195-4F28-8D7F-820D9035C420}"/>
                </a:ext>
              </a:extLst>
            </p:cNvPr>
            <p:cNvGrpSpPr/>
            <p:nvPr/>
          </p:nvGrpSpPr>
          <p:grpSpPr>
            <a:xfrm>
              <a:off x="2960745" y="6657801"/>
              <a:ext cx="667096" cy="696427"/>
              <a:chOff x="10120219" y="3982149"/>
              <a:chExt cx="1739591" cy="1816079"/>
            </a:xfrm>
          </p:grpSpPr>
          <p:sp>
            <p:nvSpPr>
              <p:cNvPr id="98" name="Овал 97">
                <a:extLst>
                  <a:ext uri="{FF2B5EF4-FFF2-40B4-BE49-F238E27FC236}">
                    <a16:creationId xmlns:a16="http://schemas.microsoft.com/office/drawing/2014/main" id="{A34F4342-177F-46D0-91CA-F4770D53AA6E}"/>
                  </a:ext>
                </a:extLst>
              </p:cNvPr>
              <p:cNvSpPr/>
              <p:nvPr/>
            </p:nvSpPr>
            <p:spPr>
              <a:xfrm>
                <a:off x="10486467" y="4424885"/>
                <a:ext cx="1373343" cy="1373343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99" name="Рисунок 98">
                <a:extLst>
                  <a:ext uri="{FF2B5EF4-FFF2-40B4-BE49-F238E27FC236}">
                    <a16:creationId xmlns:a16="http://schemas.microsoft.com/office/drawing/2014/main" id="{5C76517C-52AF-4A1A-917B-8B35BFBA9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0219" y="3982149"/>
                <a:ext cx="1739591" cy="1739591"/>
              </a:xfrm>
              <a:prstGeom prst="rect">
                <a:avLst/>
              </a:prstGeom>
            </p:spPr>
          </p:pic>
        </p:grp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91ABB974-A142-4F19-A88D-8C828ABA216D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A74A9317-4C87-4ED6-96D4-533316BB3B6A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7E077FC-E695-4011-8F6D-BE1CB807724A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A49FB018-831E-4C98-B659-559E0193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432E0037-F02E-4B24-BE70-926A41D2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DE54BAE8-35C1-4463-A14E-46E1456DA86D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0812EF86-E9BB-4FB9-8333-DFCFC5AC7E10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561FBAD-8879-4796-ABFB-F5788864A292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274" name="Группа 273">
            <a:extLst>
              <a:ext uri="{FF2B5EF4-FFF2-40B4-BE49-F238E27FC236}">
                <a16:creationId xmlns:a16="http://schemas.microsoft.com/office/drawing/2014/main" id="{32812BA8-ABC0-47DC-8620-AAD68AA9C1D8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275" name="Прямоугольник: скругленные углы 274">
              <a:extLst>
                <a:ext uri="{FF2B5EF4-FFF2-40B4-BE49-F238E27FC236}">
                  <a16:creationId xmlns:a16="http://schemas.microsoft.com/office/drawing/2014/main" id="{A23C6F45-12E8-43E8-8CC0-762F69FE9C8E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74E0330-EE1C-49A7-8839-CA8F31833566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395" name="Группа 394">
            <a:extLst>
              <a:ext uri="{FF2B5EF4-FFF2-40B4-BE49-F238E27FC236}">
                <a16:creationId xmlns:a16="http://schemas.microsoft.com/office/drawing/2014/main" id="{2071CB83-A624-4B8B-8906-CF992834B73C}"/>
              </a:ext>
            </a:extLst>
          </p:cNvPr>
          <p:cNvGrpSpPr/>
          <p:nvPr/>
        </p:nvGrpSpPr>
        <p:grpSpPr>
          <a:xfrm>
            <a:off x="8767313" y="-489572"/>
            <a:ext cx="2984501" cy="6063300"/>
            <a:chOff x="5421217" y="-426344"/>
            <a:chExt cx="2984501" cy="6063300"/>
          </a:xfrm>
        </p:grpSpPr>
        <p:grpSp>
          <p:nvGrpSpPr>
            <p:cNvPr id="396" name="Группа 395">
              <a:extLst>
                <a:ext uri="{FF2B5EF4-FFF2-40B4-BE49-F238E27FC236}">
                  <a16:creationId xmlns:a16="http://schemas.microsoft.com/office/drawing/2014/main" id="{9AFAB403-809A-4F3F-9768-F9B47C57BD7D}"/>
                </a:ext>
              </a:extLst>
            </p:cNvPr>
            <p:cNvGrpSpPr/>
            <p:nvPr/>
          </p:nvGrpSpPr>
          <p:grpSpPr>
            <a:xfrm>
              <a:off x="5421217" y="-426344"/>
              <a:ext cx="2984501" cy="6063300"/>
              <a:chOff x="5356549" y="-419098"/>
              <a:chExt cx="2984501" cy="6063300"/>
            </a:xfrm>
          </p:grpSpPr>
          <p:sp>
            <p:nvSpPr>
              <p:cNvPr id="398" name="Прямоугольник: скругленные углы 397">
                <a:extLst>
                  <a:ext uri="{FF2B5EF4-FFF2-40B4-BE49-F238E27FC236}">
                    <a16:creationId xmlns:a16="http://schemas.microsoft.com/office/drawing/2014/main" id="{033C443A-FEAD-4BE1-8477-D5A6C7A2EF9B}"/>
                  </a:ext>
                </a:extLst>
              </p:cNvPr>
              <p:cNvSpPr/>
              <p:nvPr/>
            </p:nvSpPr>
            <p:spPr>
              <a:xfrm rot="5400000">
                <a:off x="3817149" y="1120302"/>
                <a:ext cx="6063300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99" name="Picture 4" descr="rendered">
                <a:extLst>
                  <a:ext uri="{FF2B5EF4-FFF2-40B4-BE49-F238E27FC236}">
                    <a16:creationId xmlns:a16="http://schemas.microsoft.com/office/drawing/2014/main" id="{85F0EFB4-160A-476A-B526-38482E6F5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5356550" y="233640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0" name="Прямоугольник: скругленные углы 399">
                <a:extLst>
                  <a:ext uri="{FF2B5EF4-FFF2-40B4-BE49-F238E27FC236}">
                    <a16:creationId xmlns:a16="http://schemas.microsoft.com/office/drawing/2014/main" id="{E425880D-ED9C-4FBB-A24B-2EF0FEFB9C35}"/>
                  </a:ext>
                </a:extLst>
              </p:cNvPr>
              <p:cNvSpPr/>
              <p:nvPr/>
            </p:nvSpPr>
            <p:spPr>
              <a:xfrm>
                <a:off x="5655000" y="409986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01" name="Picture 2">
                <a:extLst>
                  <a:ext uri="{FF2B5EF4-FFF2-40B4-BE49-F238E27FC236}">
                    <a16:creationId xmlns:a16="http://schemas.microsoft.com/office/drawing/2014/main" id="{879062E8-A199-4AD0-AAAF-A0C749691C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7466" y="554613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2" name="Прямоугольник: скругленные углы 401">
                <a:extLst>
                  <a:ext uri="{FF2B5EF4-FFF2-40B4-BE49-F238E27FC236}">
                    <a16:creationId xmlns:a16="http://schemas.microsoft.com/office/drawing/2014/main" id="{76150B63-1E81-4C2A-8401-4280757E6E40}"/>
                  </a:ext>
                </a:extLst>
              </p:cNvPr>
              <p:cNvSpPr/>
              <p:nvPr/>
            </p:nvSpPr>
            <p:spPr>
              <a:xfrm>
                <a:off x="5770682" y="933861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964F0D7A-3C9C-4567-9602-EF001C92CFAE}"/>
                  </a:ext>
                </a:extLst>
              </p:cNvPr>
              <p:cNvSpPr txBox="1"/>
              <p:nvPr/>
            </p:nvSpPr>
            <p:spPr>
              <a:xfrm>
                <a:off x="5918155" y="994779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Подтверждение сделки</a:t>
                </a:r>
              </a:p>
            </p:txBody>
          </p:sp>
          <p:sp>
            <p:nvSpPr>
              <p:cNvPr id="404" name="Прямоугольник: скругленные углы 403">
                <a:extLst>
                  <a:ext uri="{FF2B5EF4-FFF2-40B4-BE49-F238E27FC236}">
                    <a16:creationId xmlns:a16="http://schemas.microsoft.com/office/drawing/2014/main" id="{AFBBFF79-5679-4BEB-B1EA-37B58968A645}"/>
                  </a:ext>
                </a:extLst>
              </p:cNvPr>
              <p:cNvSpPr/>
              <p:nvPr/>
            </p:nvSpPr>
            <p:spPr>
              <a:xfrm>
                <a:off x="5847242" y="1878963"/>
                <a:ext cx="1988396" cy="21534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06C9281-91BA-4BD1-9F86-3A6753DA83E0}"/>
                  </a:ext>
                </a:extLst>
              </p:cNvPr>
              <p:cNvSpPr txBox="1"/>
              <p:nvPr/>
            </p:nvSpPr>
            <p:spPr>
              <a:xfrm>
                <a:off x="6052536" y="1336648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41D4105-F15B-41A4-B9E0-5A38D081EB17}"/>
                  </a:ext>
                </a:extLst>
              </p:cNvPr>
              <p:cNvSpPr txBox="1"/>
              <p:nvPr/>
            </p:nvSpPr>
            <p:spPr>
              <a:xfrm>
                <a:off x="6426942" y="1499328"/>
                <a:ext cx="11408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E1B6669-CC6E-426E-A08E-F9A7F9CC2688}"/>
                  </a:ext>
                </a:extLst>
              </p:cNvPr>
              <p:cNvSpPr txBox="1"/>
              <p:nvPr/>
            </p:nvSpPr>
            <p:spPr>
              <a:xfrm>
                <a:off x="6075653" y="4171504"/>
                <a:ext cx="1854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Вы подтверждаете, что ознакомились и согласились с </a:t>
                </a:r>
                <a:r>
                  <a:rPr lang="ru-RU" sz="800" b="1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договором займа</a:t>
                </a:r>
              </a:p>
            </p:txBody>
          </p:sp>
          <p:sp>
            <p:nvSpPr>
              <p:cNvPr id="408" name="Прямоугольник: скругленные углы 407">
                <a:extLst>
                  <a:ext uri="{FF2B5EF4-FFF2-40B4-BE49-F238E27FC236}">
                    <a16:creationId xmlns:a16="http://schemas.microsoft.com/office/drawing/2014/main" id="{7ECA3EF5-CEBF-4D1D-9CCF-0FD0E64E7084}"/>
                  </a:ext>
                </a:extLst>
              </p:cNvPr>
              <p:cNvSpPr/>
              <p:nvPr/>
            </p:nvSpPr>
            <p:spPr>
              <a:xfrm>
                <a:off x="5852800" y="4599974"/>
                <a:ext cx="1988396" cy="308486"/>
              </a:xfrm>
              <a:prstGeom prst="roundRect">
                <a:avLst>
                  <a:gd name="adj" fmla="val 41368"/>
                </a:avLst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C2E42F7A-CFDC-43F6-AF1E-7BC4C17D4DE2}"/>
                  </a:ext>
                </a:extLst>
              </p:cNvPr>
              <p:cNvSpPr txBox="1"/>
              <p:nvPr/>
            </p:nvSpPr>
            <p:spPr>
              <a:xfrm>
                <a:off x="6125113" y="4640536"/>
                <a:ext cx="18390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Подписать и отправить</a:t>
                </a:r>
              </a:p>
            </p:txBody>
          </p:sp>
          <p:pic>
            <p:nvPicPr>
              <p:cNvPr id="410" name="Рисунок 409">
                <a:extLst>
                  <a:ext uri="{FF2B5EF4-FFF2-40B4-BE49-F238E27FC236}">
                    <a16:creationId xmlns:a16="http://schemas.microsoft.com/office/drawing/2014/main" id="{C3DAB9B6-B74D-480D-9D24-78B2B864E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5765" y="4655604"/>
                <a:ext cx="222956" cy="222956"/>
              </a:xfrm>
              <a:prstGeom prst="rect">
                <a:avLst/>
              </a:prstGeom>
            </p:spPr>
          </p:pic>
          <p:pic>
            <p:nvPicPr>
              <p:cNvPr id="411" name="Рисунок 410">
                <a:extLst>
                  <a:ext uri="{FF2B5EF4-FFF2-40B4-BE49-F238E27FC236}">
                    <a16:creationId xmlns:a16="http://schemas.microsoft.com/office/drawing/2014/main" id="{5CBF5699-41D8-4B18-B2CD-FF8177D4B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32220" y="4268568"/>
                <a:ext cx="149486" cy="146611"/>
              </a:xfrm>
              <a:prstGeom prst="rect">
                <a:avLst/>
              </a:prstGeom>
            </p:spPr>
          </p:pic>
          <p:pic>
            <p:nvPicPr>
              <p:cNvPr id="412" name="Рисунок 411">
                <a:extLst>
                  <a:ext uri="{FF2B5EF4-FFF2-40B4-BE49-F238E27FC236}">
                    <a16:creationId xmlns:a16="http://schemas.microsoft.com/office/drawing/2014/main" id="{4B6B11E9-832C-4DBF-849E-A5BBFA73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4806" y="1392460"/>
                <a:ext cx="133415" cy="120335"/>
              </a:xfrm>
              <a:prstGeom prst="rect">
                <a:avLst/>
              </a:prstGeom>
            </p:spPr>
          </p:pic>
          <p:pic>
            <p:nvPicPr>
              <p:cNvPr id="413" name="Рисунок 412">
                <a:extLst>
                  <a:ext uri="{FF2B5EF4-FFF2-40B4-BE49-F238E27FC236}">
                    <a16:creationId xmlns:a16="http://schemas.microsoft.com/office/drawing/2014/main" id="{73FB87F8-1CBA-40EE-B38A-14A07B9983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049"/>
              <a:stretch/>
            </p:blipFill>
            <p:spPr>
              <a:xfrm>
                <a:off x="5852419" y="3744745"/>
                <a:ext cx="1992303" cy="300754"/>
              </a:xfrm>
              <a:prstGeom prst="rect">
                <a:avLst/>
              </a:prstGeom>
            </p:spPr>
          </p:pic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4FF2D0FB-06FA-4BF9-AC7D-A63F16FCF4F8}"/>
                  </a:ext>
                </a:extLst>
              </p:cNvPr>
              <p:cNvSpPr txBox="1"/>
              <p:nvPr/>
            </p:nvSpPr>
            <p:spPr>
              <a:xfrm>
                <a:off x="6304071" y="3778972"/>
                <a:ext cx="13090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Изменить условия</a:t>
                </a:r>
              </a:p>
            </p:txBody>
          </p:sp>
          <p:sp>
            <p:nvSpPr>
              <p:cNvPr id="415" name="Прямоугольник: скругленные углы 414">
                <a:extLst>
                  <a:ext uri="{FF2B5EF4-FFF2-40B4-BE49-F238E27FC236}">
                    <a16:creationId xmlns:a16="http://schemas.microsoft.com/office/drawing/2014/main" id="{78B4265F-77FC-4C0E-971D-7C0E6052A5F4}"/>
                  </a:ext>
                </a:extLst>
              </p:cNvPr>
              <p:cNvSpPr/>
              <p:nvPr/>
            </p:nvSpPr>
            <p:spPr>
              <a:xfrm>
                <a:off x="6296992" y="3309406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8FD4B85-1711-4A9C-8F55-B7C5399E4731}"/>
                  </a:ext>
                </a:extLst>
              </p:cNvPr>
              <p:cNvSpPr txBox="1"/>
              <p:nvPr/>
            </p:nvSpPr>
            <p:spPr>
              <a:xfrm>
                <a:off x="6385720" y="3294194"/>
                <a:ext cx="18549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5E1AF73-873A-44F8-AA48-EB05DEF40537}"/>
                  </a:ext>
                </a:extLst>
              </p:cNvPr>
              <p:cNvSpPr txBox="1"/>
              <p:nvPr/>
            </p:nvSpPr>
            <p:spPr>
              <a:xfrm>
                <a:off x="6385791" y="3429268"/>
                <a:ext cx="8780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14 октября</a:t>
                </a:r>
              </a:p>
            </p:txBody>
          </p:sp>
          <p:sp>
            <p:nvSpPr>
              <p:cNvPr id="418" name="Прямоугольник: скругленные углы 417">
                <a:extLst>
                  <a:ext uri="{FF2B5EF4-FFF2-40B4-BE49-F238E27FC236}">
                    <a16:creationId xmlns:a16="http://schemas.microsoft.com/office/drawing/2014/main" id="{207FA87D-8EBF-420E-91DE-8D106C78111D}"/>
                  </a:ext>
                </a:extLst>
              </p:cNvPr>
              <p:cNvSpPr/>
              <p:nvPr/>
            </p:nvSpPr>
            <p:spPr>
              <a:xfrm>
                <a:off x="6296992" y="2879117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9" name="Прямоугольник: скругленные углы 418">
                <a:extLst>
                  <a:ext uri="{FF2B5EF4-FFF2-40B4-BE49-F238E27FC236}">
                    <a16:creationId xmlns:a16="http://schemas.microsoft.com/office/drawing/2014/main" id="{B5773EB9-F162-445C-8DD6-E11AE1EFA19F}"/>
                  </a:ext>
                </a:extLst>
              </p:cNvPr>
              <p:cNvSpPr/>
              <p:nvPr/>
            </p:nvSpPr>
            <p:spPr>
              <a:xfrm>
                <a:off x="6292009" y="245114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0" name="Прямоугольник: скругленные углы 419">
                <a:extLst>
                  <a:ext uri="{FF2B5EF4-FFF2-40B4-BE49-F238E27FC236}">
                    <a16:creationId xmlns:a16="http://schemas.microsoft.com/office/drawing/2014/main" id="{3B717A29-1DEE-42C9-AF15-F0B221C268FB}"/>
                  </a:ext>
                </a:extLst>
              </p:cNvPr>
              <p:cNvSpPr/>
              <p:nvPr/>
            </p:nvSpPr>
            <p:spPr>
              <a:xfrm>
                <a:off x="6292009" y="2046979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CF375FF4-5090-4F08-9D13-9936C5322F7A}"/>
                  </a:ext>
                </a:extLst>
              </p:cNvPr>
              <p:cNvSpPr txBox="1"/>
              <p:nvPr/>
            </p:nvSpPr>
            <p:spPr>
              <a:xfrm>
                <a:off x="6454627" y="2051365"/>
                <a:ext cx="7404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Тип сделки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ADAB59EB-9339-4787-A57D-925DF4A38969}"/>
                  </a:ext>
                </a:extLst>
              </p:cNvPr>
              <p:cNvSpPr txBox="1"/>
              <p:nvPr/>
            </p:nvSpPr>
            <p:spPr>
              <a:xfrm>
                <a:off x="6292696" y="2175396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Безналичный</a:t>
                </a:r>
              </a:p>
            </p:txBody>
          </p:sp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B6E11DD0-FB24-4408-8864-267EBB807694}"/>
                  </a:ext>
                </a:extLst>
              </p:cNvPr>
              <p:cNvSpPr txBox="1"/>
              <p:nvPr/>
            </p:nvSpPr>
            <p:spPr>
              <a:xfrm>
                <a:off x="6418469" y="2443493"/>
                <a:ext cx="7974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 займа</a:t>
                </a: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ECABCA83-AA1E-4D4C-9B2E-F5E75EA06543}"/>
                  </a:ext>
                </a:extLst>
              </p:cNvPr>
              <p:cNvSpPr txBox="1"/>
              <p:nvPr/>
            </p:nvSpPr>
            <p:spPr>
              <a:xfrm>
                <a:off x="6326635" y="258342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Рублей </a:t>
                </a: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5193328B-D094-4995-8A83-D3BEB0D4C79C}"/>
                  </a:ext>
                </a:extLst>
              </p:cNvPr>
              <p:cNvSpPr txBox="1"/>
              <p:nvPr/>
            </p:nvSpPr>
            <p:spPr>
              <a:xfrm>
                <a:off x="6612279" y="3011290"/>
                <a:ext cx="4887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29CB735A-FBAA-4D22-BBFA-10CEBDBBF7FA}"/>
                  </a:ext>
                </a:extLst>
              </p:cNvPr>
              <p:cNvSpPr txBox="1"/>
              <p:nvPr/>
            </p:nvSpPr>
            <p:spPr>
              <a:xfrm>
                <a:off x="6544333" y="2865312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pic>
            <p:nvPicPr>
              <p:cNvPr id="427" name="Рисунок 426">
                <a:extLst>
                  <a:ext uri="{FF2B5EF4-FFF2-40B4-BE49-F238E27FC236}">
                    <a16:creationId xmlns:a16="http://schemas.microsoft.com/office/drawing/2014/main" id="{9F66F752-523C-4B4C-9811-E4381541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224632" y="3839592"/>
                <a:ext cx="109742" cy="109742"/>
              </a:xfrm>
              <a:prstGeom prst="rect">
                <a:avLst/>
              </a:prstGeom>
            </p:spPr>
          </p:pic>
          <p:sp>
            <p:nvSpPr>
              <p:cNvPr id="428" name="Овал 427">
                <a:extLst>
                  <a:ext uri="{FF2B5EF4-FFF2-40B4-BE49-F238E27FC236}">
                    <a16:creationId xmlns:a16="http://schemas.microsoft.com/office/drawing/2014/main" id="{DD478A84-8916-4C6E-8967-AD899A3EE191}"/>
                  </a:ext>
                </a:extLst>
              </p:cNvPr>
              <p:cNvSpPr/>
              <p:nvPr/>
            </p:nvSpPr>
            <p:spPr>
              <a:xfrm>
                <a:off x="5985018" y="1322834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397" name="Рисунок 396">
              <a:extLst>
                <a:ext uri="{FF2B5EF4-FFF2-40B4-BE49-F238E27FC236}">
                  <a16:creationId xmlns:a16="http://schemas.microsoft.com/office/drawing/2014/main" id="{0833F6BE-3918-4B59-B4D9-1FA5A15F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854" y="1215956"/>
              <a:ext cx="509200" cy="509200"/>
            </a:xfrm>
            <a:prstGeom prst="rect">
              <a:avLst/>
            </a:prstGeom>
          </p:spPr>
        </p:pic>
      </p:grpSp>
      <p:grpSp>
        <p:nvGrpSpPr>
          <p:cNvPr id="429" name="Группа 428">
            <a:extLst>
              <a:ext uri="{FF2B5EF4-FFF2-40B4-BE49-F238E27FC236}">
                <a16:creationId xmlns:a16="http://schemas.microsoft.com/office/drawing/2014/main" id="{DF8B952A-3283-4682-B7CE-62999E8AD301}"/>
              </a:ext>
            </a:extLst>
          </p:cNvPr>
          <p:cNvGrpSpPr/>
          <p:nvPr/>
        </p:nvGrpSpPr>
        <p:grpSpPr>
          <a:xfrm>
            <a:off x="8752275" y="-506035"/>
            <a:ext cx="2984501" cy="6081441"/>
            <a:chOff x="8798173" y="-413363"/>
            <a:chExt cx="2984501" cy="6081441"/>
          </a:xfrm>
        </p:grpSpPr>
        <p:sp>
          <p:nvSpPr>
            <p:cNvPr id="430" name="Прямоугольник: скругленные углы 429">
              <a:extLst>
                <a:ext uri="{FF2B5EF4-FFF2-40B4-BE49-F238E27FC236}">
                  <a16:creationId xmlns:a16="http://schemas.microsoft.com/office/drawing/2014/main" id="{FB993697-D375-47C1-8B34-048139267D76}"/>
                </a:ext>
              </a:extLst>
            </p:cNvPr>
            <p:cNvSpPr/>
            <p:nvPr/>
          </p:nvSpPr>
          <p:spPr>
            <a:xfrm rot="5400000">
              <a:off x="7249702" y="11351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1" name="Picture 4" descr="rendered">
              <a:extLst>
                <a:ext uri="{FF2B5EF4-FFF2-40B4-BE49-F238E27FC236}">
                  <a16:creationId xmlns:a16="http://schemas.microsoft.com/office/drawing/2014/main" id="{C8C3FAC6-D18D-4C37-91F7-1633B4381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8798174" y="2575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2" name="Прямоугольник: скругленные углы 431">
              <a:extLst>
                <a:ext uri="{FF2B5EF4-FFF2-40B4-BE49-F238E27FC236}">
                  <a16:creationId xmlns:a16="http://schemas.microsoft.com/office/drawing/2014/main" id="{7AD3CB77-A83B-42D7-9CAB-EBCDBCC16899}"/>
                </a:ext>
              </a:extLst>
            </p:cNvPr>
            <p:cNvSpPr/>
            <p:nvPr/>
          </p:nvSpPr>
          <p:spPr>
            <a:xfrm>
              <a:off x="9096624" y="4338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3" name="Picture 2">
              <a:extLst>
                <a:ext uri="{FF2B5EF4-FFF2-40B4-BE49-F238E27FC236}">
                  <a16:creationId xmlns:a16="http://schemas.microsoft.com/office/drawing/2014/main" id="{74D1A9B5-8F69-47C2-89AC-27334D18B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090" y="5784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4" name="Прямоугольник: скругленные углы 433">
              <a:extLst>
                <a:ext uri="{FF2B5EF4-FFF2-40B4-BE49-F238E27FC236}">
                  <a16:creationId xmlns:a16="http://schemas.microsoft.com/office/drawing/2014/main" id="{F350EFD4-C95B-42C6-B0F4-E90C6F07ADC7}"/>
                </a:ext>
              </a:extLst>
            </p:cNvPr>
            <p:cNvSpPr/>
            <p:nvPr/>
          </p:nvSpPr>
          <p:spPr>
            <a:xfrm>
              <a:off x="9212306" y="957737"/>
              <a:ext cx="2141743" cy="419417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1DCBF8F2-FB71-474E-9E17-A0367B47613E}"/>
                </a:ext>
              </a:extLst>
            </p:cNvPr>
            <p:cNvSpPr txBox="1"/>
            <p:nvPr/>
          </p:nvSpPr>
          <p:spPr>
            <a:xfrm>
              <a:off x="9359779" y="1018655"/>
              <a:ext cx="185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Мои сделки</a:t>
              </a:r>
            </a:p>
          </p:txBody>
        </p:sp>
        <p:sp>
          <p:nvSpPr>
            <p:cNvPr id="436" name="Прямоугольник: скругленные углы 435">
              <a:extLst>
                <a:ext uri="{FF2B5EF4-FFF2-40B4-BE49-F238E27FC236}">
                  <a16:creationId xmlns:a16="http://schemas.microsoft.com/office/drawing/2014/main" id="{865347EF-5F88-40D0-A058-3F8B04EF0922}"/>
                </a:ext>
              </a:extLst>
            </p:cNvPr>
            <p:cNvSpPr/>
            <p:nvPr/>
          </p:nvSpPr>
          <p:spPr>
            <a:xfrm>
              <a:off x="9288979" y="1369408"/>
              <a:ext cx="1988396" cy="2964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7" name="Прямоугольник: скругленные углы 436">
              <a:extLst>
                <a:ext uri="{FF2B5EF4-FFF2-40B4-BE49-F238E27FC236}">
                  <a16:creationId xmlns:a16="http://schemas.microsoft.com/office/drawing/2014/main" id="{40C880E2-709C-4C65-A866-A907A60FDCD8}"/>
                </a:ext>
              </a:extLst>
            </p:cNvPr>
            <p:cNvSpPr/>
            <p:nvPr/>
          </p:nvSpPr>
          <p:spPr>
            <a:xfrm>
              <a:off x="9719566" y="3333282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8" name="Прямоугольник: скругленные углы 437">
              <a:extLst>
                <a:ext uri="{FF2B5EF4-FFF2-40B4-BE49-F238E27FC236}">
                  <a16:creationId xmlns:a16="http://schemas.microsoft.com/office/drawing/2014/main" id="{FAFA6BA9-1CBF-4BCA-8725-01ACC79D3F95}"/>
                </a:ext>
              </a:extLst>
            </p:cNvPr>
            <p:cNvSpPr/>
            <p:nvPr/>
          </p:nvSpPr>
          <p:spPr>
            <a:xfrm>
              <a:off x="9719566" y="2902993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9" name="Прямоугольник: скругленные углы 438">
              <a:extLst>
                <a:ext uri="{FF2B5EF4-FFF2-40B4-BE49-F238E27FC236}">
                  <a16:creationId xmlns:a16="http://schemas.microsoft.com/office/drawing/2014/main" id="{65A87DFA-2B17-4770-B5B0-B968D5D4C161}"/>
                </a:ext>
              </a:extLst>
            </p:cNvPr>
            <p:cNvSpPr/>
            <p:nvPr/>
          </p:nvSpPr>
          <p:spPr>
            <a:xfrm>
              <a:off x="9714583" y="2475018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0" name="Прямоугольник: скругленные углы 439">
              <a:extLst>
                <a:ext uri="{FF2B5EF4-FFF2-40B4-BE49-F238E27FC236}">
                  <a16:creationId xmlns:a16="http://schemas.microsoft.com/office/drawing/2014/main" id="{CB381A1D-0E48-4EE7-8DCE-4EFFF0D9E340}"/>
                </a:ext>
              </a:extLst>
            </p:cNvPr>
            <p:cNvSpPr/>
            <p:nvPr/>
          </p:nvSpPr>
          <p:spPr>
            <a:xfrm>
              <a:off x="9714583" y="2070855"/>
              <a:ext cx="1025122" cy="360924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74A4D1E7-082C-40BE-910A-DD65D760283A}"/>
                </a:ext>
              </a:extLst>
            </p:cNvPr>
            <p:cNvSpPr txBox="1"/>
            <p:nvPr/>
          </p:nvSpPr>
          <p:spPr>
            <a:xfrm>
              <a:off x="9294042" y="1767518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Новые</a:t>
              </a:r>
            </a:p>
          </p:txBody>
        </p:sp>
        <p:sp>
          <p:nvSpPr>
            <p:cNvPr id="442" name="Прямоугольник: скругленные углы 441">
              <a:extLst>
                <a:ext uri="{FF2B5EF4-FFF2-40B4-BE49-F238E27FC236}">
                  <a16:creationId xmlns:a16="http://schemas.microsoft.com/office/drawing/2014/main" id="{90E38A8F-8E4A-42FB-8051-042F9CAB5357}"/>
                </a:ext>
              </a:extLst>
            </p:cNvPr>
            <p:cNvSpPr/>
            <p:nvPr/>
          </p:nvSpPr>
          <p:spPr>
            <a:xfrm>
              <a:off x="9356558" y="1404182"/>
              <a:ext cx="903264" cy="230301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2233C080-10E4-450E-B9CF-D1554C5F888B}"/>
                </a:ext>
              </a:extLst>
            </p:cNvPr>
            <p:cNvSpPr txBox="1"/>
            <p:nvPr/>
          </p:nvSpPr>
          <p:spPr>
            <a:xfrm>
              <a:off x="9564650" y="1413605"/>
              <a:ext cx="7404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Я должен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575ACE62-FB10-4CBD-A337-5649FA89E692}"/>
                </a:ext>
              </a:extLst>
            </p:cNvPr>
            <p:cNvSpPr txBox="1"/>
            <p:nvPr/>
          </p:nvSpPr>
          <p:spPr>
            <a:xfrm>
              <a:off x="10456561" y="1411771"/>
              <a:ext cx="8864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Мне должны</a:t>
              </a:r>
            </a:p>
          </p:txBody>
        </p:sp>
        <p:sp>
          <p:nvSpPr>
            <p:cNvPr id="445" name="Прямоугольник: скругленные углы 444">
              <a:extLst>
                <a:ext uri="{FF2B5EF4-FFF2-40B4-BE49-F238E27FC236}">
                  <a16:creationId xmlns:a16="http://schemas.microsoft.com/office/drawing/2014/main" id="{E1D530F7-DC7F-4D98-BD8B-769B9A4D3804}"/>
                </a:ext>
              </a:extLst>
            </p:cNvPr>
            <p:cNvSpPr/>
            <p:nvPr/>
          </p:nvSpPr>
          <p:spPr>
            <a:xfrm>
              <a:off x="9285007" y="1996821"/>
              <a:ext cx="1988396" cy="1660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87C6062-2C86-4C81-839E-F73302803F39}"/>
                </a:ext>
              </a:extLst>
            </p:cNvPr>
            <p:cNvSpPr txBox="1"/>
            <p:nvPr/>
          </p:nvSpPr>
          <p:spPr>
            <a:xfrm>
              <a:off x="9282782" y="3777661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Активные</a:t>
              </a:r>
            </a:p>
          </p:txBody>
        </p:sp>
        <p:pic>
          <p:nvPicPr>
            <p:cNvPr id="447" name="Рисунок 446">
              <a:extLst>
                <a:ext uri="{FF2B5EF4-FFF2-40B4-BE49-F238E27FC236}">
                  <a16:creationId xmlns:a16="http://schemas.microsoft.com/office/drawing/2014/main" id="{39FE6A84-4178-4A8B-9078-E5B0EDF3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489345" y="1473331"/>
              <a:ext cx="109742" cy="109742"/>
            </a:xfrm>
            <a:prstGeom prst="rect">
              <a:avLst/>
            </a:prstGeom>
          </p:spPr>
        </p:pic>
        <p:pic>
          <p:nvPicPr>
            <p:cNvPr id="448" name="Рисунок 447">
              <a:extLst>
                <a:ext uri="{FF2B5EF4-FFF2-40B4-BE49-F238E27FC236}">
                  <a16:creationId xmlns:a16="http://schemas.microsoft.com/office/drawing/2014/main" id="{361DBC0E-F34F-4586-8E6D-2585EE199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0405990" y="1470123"/>
              <a:ext cx="109742" cy="109742"/>
            </a:xfrm>
            <a:prstGeom prst="rect">
              <a:avLst/>
            </a:prstGeom>
          </p:spPr>
        </p:pic>
        <p:pic>
          <p:nvPicPr>
            <p:cNvPr id="449" name="Рисунок 448">
              <a:extLst>
                <a:ext uri="{FF2B5EF4-FFF2-40B4-BE49-F238E27FC236}">
                  <a16:creationId xmlns:a16="http://schemas.microsoft.com/office/drawing/2014/main" id="{E811E3F0-9544-4784-97D8-943D911A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42" y="4027192"/>
              <a:ext cx="1992303" cy="1124721"/>
            </a:xfrm>
            <a:prstGeom prst="rect">
              <a:avLst/>
            </a:prstGeom>
          </p:spPr>
        </p:pic>
        <p:sp>
          <p:nvSpPr>
            <p:cNvPr id="450" name="Прямоугольник: скругленные углы 449">
              <a:extLst>
                <a:ext uri="{FF2B5EF4-FFF2-40B4-BE49-F238E27FC236}">
                  <a16:creationId xmlns:a16="http://schemas.microsoft.com/office/drawing/2014/main" id="{51F58911-2083-484F-9775-888438FD8F85}"/>
                </a:ext>
              </a:extLst>
            </p:cNvPr>
            <p:cNvSpPr/>
            <p:nvPr/>
          </p:nvSpPr>
          <p:spPr>
            <a:xfrm>
              <a:off x="9449608" y="2432260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1" name="Прямоугольник: скругленные углы 450">
              <a:extLst>
                <a:ext uri="{FF2B5EF4-FFF2-40B4-BE49-F238E27FC236}">
                  <a16:creationId xmlns:a16="http://schemas.microsoft.com/office/drawing/2014/main" id="{B85FC739-886D-404D-981F-48BFF6E2D0CB}"/>
                </a:ext>
              </a:extLst>
            </p:cNvPr>
            <p:cNvSpPr/>
            <p:nvPr/>
          </p:nvSpPr>
          <p:spPr>
            <a:xfrm>
              <a:off x="9436700" y="3263917"/>
              <a:ext cx="1681972" cy="279415"/>
            </a:xfrm>
            <a:prstGeom prst="roundRect">
              <a:avLst/>
            </a:prstGeom>
            <a:solidFill>
              <a:srgbClr val="F9E56F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53EB523-CC34-4B58-9FCB-5DB674FB4DB3}"/>
                </a:ext>
              </a:extLst>
            </p:cNvPr>
            <p:cNvSpPr txBox="1"/>
            <p:nvPr/>
          </p:nvSpPr>
          <p:spPr>
            <a:xfrm>
              <a:off x="9884889" y="3286461"/>
              <a:ext cx="813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Ответить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50F4C458-3C9E-4485-8A31-35B228722376}"/>
                </a:ext>
              </a:extLst>
            </p:cNvPr>
            <p:cNvSpPr txBox="1"/>
            <p:nvPr/>
          </p:nvSpPr>
          <p:spPr>
            <a:xfrm>
              <a:off x="9282782" y="2048335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Петров П.П.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0865AC9-27DD-4F05-9A8F-C21A29986566}"/>
                </a:ext>
              </a:extLst>
            </p:cNvPr>
            <p:cNvSpPr txBox="1"/>
            <p:nvPr/>
          </p:nvSpPr>
          <p:spPr>
            <a:xfrm>
              <a:off x="9274563" y="2196108"/>
              <a:ext cx="185494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+79872596716</a:t>
              </a:r>
            </a:p>
          </p:txBody>
        </p:sp>
        <p:sp>
          <p:nvSpPr>
            <p:cNvPr id="455" name="Прямоугольник: скругленные углы 454">
              <a:extLst>
                <a:ext uri="{FF2B5EF4-FFF2-40B4-BE49-F238E27FC236}">
                  <a16:creationId xmlns:a16="http://schemas.microsoft.com/office/drawing/2014/main" id="{AC601FDC-4CD6-4FA4-A187-B3BE4D83826A}"/>
                </a:ext>
              </a:extLst>
            </p:cNvPr>
            <p:cNvSpPr/>
            <p:nvPr/>
          </p:nvSpPr>
          <p:spPr>
            <a:xfrm>
              <a:off x="9449607" y="2825689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6" name="Прямоугольник: скругленные углы 455">
              <a:extLst>
                <a:ext uri="{FF2B5EF4-FFF2-40B4-BE49-F238E27FC236}">
                  <a16:creationId xmlns:a16="http://schemas.microsoft.com/office/drawing/2014/main" id="{3F44A9AE-B654-45F9-B045-12DCCFE76EEE}"/>
                </a:ext>
              </a:extLst>
            </p:cNvPr>
            <p:cNvSpPr/>
            <p:nvPr/>
          </p:nvSpPr>
          <p:spPr>
            <a:xfrm>
              <a:off x="10298814" y="2431993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7" name="Прямоугольник: скругленные углы 456">
              <a:extLst>
                <a:ext uri="{FF2B5EF4-FFF2-40B4-BE49-F238E27FC236}">
                  <a16:creationId xmlns:a16="http://schemas.microsoft.com/office/drawing/2014/main" id="{DF7D6C08-B7DC-4497-A97B-EE7F08565C11}"/>
                </a:ext>
              </a:extLst>
            </p:cNvPr>
            <p:cNvSpPr/>
            <p:nvPr/>
          </p:nvSpPr>
          <p:spPr>
            <a:xfrm>
              <a:off x="10298813" y="2825422"/>
              <a:ext cx="809727" cy="35931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79F1B88D-3A30-4806-9E97-664C068FF1EA}"/>
                </a:ext>
              </a:extLst>
            </p:cNvPr>
            <p:cNvSpPr txBox="1"/>
            <p:nvPr/>
          </p:nvSpPr>
          <p:spPr>
            <a:xfrm>
              <a:off x="9420001" y="2413820"/>
              <a:ext cx="8811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Срок погашения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A5FD1CB1-2578-4658-B4EB-E8C993FA27FD}"/>
                </a:ext>
              </a:extLst>
            </p:cNvPr>
            <p:cNvSpPr txBox="1"/>
            <p:nvPr/>
          </p:nvSpPr>
          <p:spPr>
            <a:xfrm>
              <a:off x="9574509" y="2810808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Процент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99911AC-DFD5-4E40-9458-2007EC029025}"/>
                </a:ext>
              </a:extLst>
            </p:cNvPr>
            <p:cNvSpPr txBox="1"/>
            <p:nvPr/>
          </p:nvSpPr>
          <p:spPr>
            <a:xfrm>
              <a:off x="10464962" y="2420003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Сумма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EF114E3A-D2B7-4BD9-AB48-E9A992398AEE}"/>
                </a:ext>
              </a:extLst>
            </p:cNvPr>
            <p:cNvSpPr txBox="1"/>
            <p:nvPr/>
          </p:nvSpPr>
          <p:spPr>
            <a:xfrm>
              <a:off x="10335112" y="2809605"/>
              <a:ext cx="773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К погашению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B126ECF-99FF-401D-8D56-C02CA9EAAC04}"/>
                </a:ext>
              </a:extLst>
            </p:cNvPr>
            <p:cNvSpPr txBox="1"/>
            <p:nvPr/>
          </p:nvSpPr>
          <p:spPr>
            <a:xfrm>
              <a:off x="9464320" y="2576562"/>
              <a:ext cx="9105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18.10.2024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7CF89B7-57B4-4C62-BB0A-680F0259CCFB}"/>
                </a:ext>
              </a:extLst>
            </p:cNvPr>
            <p:cNvSpPr txBox="1"/>
            <p:nvPr/>
          </p:nvSpPr>
          <p:spPr>
            <a:xfrm>
              <a:off x="10349395" y="2570572"/>
              <a:ext cx="8097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5000 руб.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81A91A1-27C4-44DE-8086-3ED0B8127DFD}"/>
                </a:ext>
              </a:extLst>
            </p:cNvPr>
            <p:cNvSpPr txBox="1"/>
            <p:nvPr/>
          </p:nvSpPr>
          <p:spPr>
            <a:xfrm>
              <a:off x="9653300" y="2953404"/>
              <a:ext cx="4887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10%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5D7990F3-409D-420F-A2A4-7109D4BCE631}"/>
                </a:ext>
              </a:extLst>
            </p:cNvPr>
            <p:cNvSpPr txBox="1"/>
            <p:nvPr/>
          </p:nvSpPr>
          <p:spPr>
            <a:xfrm>
              <a:off x="10355170" y="2951699"/>
              <a:ext cx="83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5500 руб.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86614893-97E9-4465-AA21-E2303A210D1A}"/>
                </a:ext>
              </a:extLst>
            </p:cNvPr>
            <p:cNvSpPr txBox="1"/>
            <p:nvPr/>
          </p:nvSpPr>
          <p:spPr>
            <a:xfrm>
              <a:off x="9336820" y="4114100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Меньшова М.М</a:t>
              </a:r>
              <a:r>
                <a:rPr lang="en-US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.</a:t>
              </a:r>
              <a:endParaRPr lang="ru-RU" sz="1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CBE85F0-EF3C-4A4A-8B56-AB7031BD86B1}"/>
                </a:ext>
              </a:extLst>
            </p:cNvPr>
            <p:cNvSpPr txBox="1"/>
            <p:nvPr/>
          </p:nvSpPr>
          <p:spPr>
            <a:xfrm>
              <a:off x="9800512" y="4252091"/>
              <a:ext cx="8748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+79174566303</a:t>
              </a:r>
            </a:p>
          </p:txBody>
        </p:sp>
        <p:sp>
          <p:nvSpPr>
            <p:cNvPr id="468" name="Прямоугольник: скругленные углы 467">
              <a:extLst>
                <a:ext uri="{FF2B5EF4-FFF2-40B4-BE49-F238E27FC236}">
                  <a16:creationId xmlns:a16="http://schemas.microsoft.com/office/drawing/2014/main" id="{31953F42-2DC5-4D1B-91A7-D9012204A3C6}"/>
                </a:ext>
              </a:extLst>
            </p:cNvPr>
            <p:cNvSpPr/>
            <p:nvPr/>
          </p:nvSpPr>
          <p:spPr>
            <a:xfrm>
              <a:off x="9437398" y="4513717"/>
              <a:ext cx="1681972" cy="18562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9" name="Прямоугольник: скругленные углы 468">
              <a:extLst>
                <a:ext uri="{FF2B5EF4-FFF2-40B4-BE49-F238E27FC236}">
                  <a16:creationId xmlns:a16="http://schemas.microsoft.com/office/drawing/2014/main" id="{3EF054FD-C0A2-4D70-881F-BFA6B1E16262}"/>
                </a:ext>
              </a:extLst>
            </p:cNvPr>
            <p:cNvSpPr/>
            <p:nvPr/>
          </p:nvSpPr>
          <p:spPr>
            <a:xfrm>
              <a:off x="9437438" y="4736785"/>
              <a:ext cx="1681932" cy="316772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1BB508CB-36DD-4F3F-87AD-F39323A35FFC}"/>
                </a:ext>
              </a:extLst>
            </p:cNvPr>
            <p:cNvSpPr txBox="1"/>
            <p:nvPr/>
          </p:nvSpPr>
          <p:spPr>
            <a:xfrm>
              <a:off x="9430905" y="4519875"/>
              <a:ext cx="12212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Документ</a:t>
              </a:r>
              <a:r>
                <a:rPr lang="en-US" sz="7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: 72 52 98766</a:t>
              </a:r>
              <a:endParaRPr lang="ru-RU" sz="700" dirty="0">
                <a:latin typeface="Tinkoff Sans" panose="02000506050000020004" pitchFamily="50" charset="-52"/>
                <a:ea typeface="Tinkoff Sans" panose="02000506050000020004" pitchFamily="50" charset="-52"/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4B446D7B-C53B-4595-A208-24A6B78AFD26}"/>
                </a:ext>
              </a:extLst>
            </p:cNvPr>
            <p:cNvSpPr txBox="1"/>
            <p:nvPr/>
          </p:nvSpPr>
          <p:spPr>
            <a:xfrm>
              <a:off x="9335183" y="4781063"/>
              <a:ext cx="185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Статус долга</a:t>
              </a:r>
            </a:p>
          </p:txBody>
        </p:sp>
        <p:grpSp>
          <p:nvGrpSpPr>
            <p:cNvPr id="472" name="Группа 471">
              <a:extLst>
                <a:ext uri="{FF2B5EF4-FFF2-40B4-BE49-F238E27FC236}">
                  <a16:creationId xmlns:a16="http://schemas.microsoft.com/office/drawing/2014/main" id="{973CBFFE-87E3-4D0B-981B-6C2E138FDA56}"/>
                </a:ext>
              </a:extLst>
            </p:cNvPr>
            <p:cNvGrpSpPr/>
            <p:nvPr/>
          </p:nvGrpSpPr>
          <p:grpSpPr>
            <a:xfrm>
              <a:off x="9464320" y="2009319"/>
              <a:ext cx="318869" cy="367203"/>
              <a:chOff x="6797682" y="1324486"/>
              <a:chExt cx="507039" cy="583896"/>
            </a:xfrm>
          </p:grpSpPr>
          <p:sp>
            <p:nvSpPr>
              <p:cNvPr id="476" name="Овал 475">
                <a:extLst>
                  <a:ext uri="{FF2B5EF4-FFF2-40B4-BE49-F238E27FC236}">
                    <a16:creationId xmlns:a16="http://schemas.microsoft.com/office/drawing/2014/main" id="{7EDAE4C3-DE2A-4962-BD04-5B25D90262F2}"/>
                  </a:ext>
                </a:extLst>
              </p:cNvPr>
              <p:cNvSpPr/>
              <p:nvPr/>
            </p:nvSpPr>
            <p:spPr>
              <a:xfrm>
                <a:off x="6797682" y="1478245"/>
                <a:ext cx="430137" cy="430137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77" name="Рисунок 476">
                <a:extLst>
                  <a:ext uri="{FF2B5EF4-FFF2-40B4-BE49-F238E27FC236}">
                    <a16:creationId xmlns:a16="http://schemas.microsoft.com/office/drawing/2014/main" id="{AFEB7093-E44D-46DF-BCA0-2CAA2A81F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915" y="1324486"/>
                <a:ext cx="499806" cy="555492"/>
              </a:xfrm>
              <a:prstGeom prst="rect">
                <a:avLst/>
              </a:prstGeom>
            </p:spPr>
          </p:pic>
        </p:grpSp>
        <p:grpSp>
          <p:nvGrpSpPr>
            <p:cNvPr id="473" name="Группа 472">
              <a:extLst>
                <a:ext uri="{FF2B5EF4-FFF2-40B4-BE49-F238E27FC236}">
                  <a16:creationId xmlns:a16="http://schemas.microsoft.com/office/drawing/2014/main" id="{3E79759E-0B40-490E-94BF-306E5F3FAFCC}"/>
                </a:ext>
              </a:extLst>
            </p:cNvPr>
            <p:cNvGrpSpPr/>
            <p:nvPr/>
          </p:nvGrpSpPr>
          <p:grpSpPr>
            <a:xfrm>
              <a:off x="9382257" y="4092918"/>
              <a:ext cx="332326" cy="342978"/>
              <a:chOff x="9382257" y="4092918"/>
              <a:chExt cx="332326" cy="342978"/>
            </a:xfrm>
          </p:grpSpPr>
          <p:sp>
            <p:nvSpPr>
              <p:cNvPr id="474" name="Овал 473">
                <a:extLst>
                  <a:ext uri="{FF2B5EF4-FFF2-40B4-BE49-F238E27FC236}">
                    <a16:creationId xmlns:a16="http://schemas.microsoft.com/office/drawing/2014/main" id="{B70CD814-394F-46A3-918A-7BAA6443C43E}"/>
                  </a:ext>
                </a:extLst>
              </p:cNvPr>
              <p:cNvSpPr/>
              <p:nvPr/>
            </p:nvSpPr>
            <p:spPr>
              <a:xfrm>
                <a:off x="9459877" y="4181191"/>
                <a:ext cx="254706" cy="254705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75" name="Рисунок 474">
                <a:extLst>
                  <a:ext uri="{FF2B5EF4-FFF2-40B4-BE49-F238E27FC236}">
                    <a16:creationId xmlns:a16="http://schemas.microsoft.com/office/drawing/2014/main" id="{BCF5A863-7A4C-4C78-9747-F7AB5C8FE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2257" y="4092918"/>
                <a:ext cx="330040" cy="330040"/>
              </a:xfrm>
              <a:prstGeom prst="rect">
                <a:avLst/>
              </a:prstGeom>
            </p:spPr>
          </p:pic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A7CDC4A-EF14-7287-A0F7-CFA1908996BA}"/>
              </a:ext>
            </a:extLst>
          </p:cNvPr>
          <p:cNvGrpSpPr/>
          <p:nvPr/>
        </p:nvGrpSpPr>
        <p:grpSpPr>
          <a:xfrm>
            <a:off x="266685" y="3826219"/>
            <a:ext cx="2185041" cy="1746939"/>
            <a:chOff x="1414533" y="6997753"/>
            <a:chExt cx="2070506" cy="1746939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EC5663A1-D2CE-F649-47A9-4269B3F44118}"/>
                </a:ext>
              </a:extLst>
            </p:cNvPr>
            <p:cNvSpPr/>
            <p:nvPr/>
          </p:nvSpPr>
          <p:spPr>
            <a:xfrm>
              <a:off x="1414533" y="6997753"/>
              <a:ext cx="2070506" cy="1746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AED2759B-F42F-93EF-2363-EBF93A7966C8}"/>
                </a:ext>
              </a:extLst>
            </p:cNvPr>
            <p:cNvGrpSpPr/>
            <p:nvPr/>
          </p:nvGrpSpPr>
          <p:grpSpPr>
            <a:xfrm>
              <a:off x="1564471" y="7154184"/>
              <a:ext cx="1761289" cy="679833"/>
              <a:chOff x="1661057" y="3032665"/>
              <a:chExt cx="1655041" cy="602068"/>
            </a:xfrm>
          </p:grpSpPr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36D94667-1813-2FF9-BD0F-A9CCE65553F9}"/>
                  </a:ext>
                </a:extLst>
              </p:cNvPr>
              <p:cNvSpPr/>
              <p:nvPr/>
            </p:nvSpPr>
            <p:spPr>
              <a:xfrm>
                <a:off x="1661057" y="3032665"/>
                <a:ext cx="1655041" cy="602068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E315E2-21B1-6C9D-3DD1-3300B924496A}"/>
                  </a:ext>
                </a:extLst>
              </p:cNvPr>
              <p:cNvSpPr txBox="1"/>
              <p:nvPr/>
            </p:nvSpPr>
            <p:spPr>
              <a:xfrm>
                <a:off x="1767223" y="3111230"/>
                <a:ext cx="1451112" cy="46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смарт-контракта</a:t>
                </a:r>
              </a:p>
            </p:txBody>
          </p:sp>
        </p:grp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0C62D22-91BD-4A0A-2D4B-7F669ED30AFB}"/>
                </a:ext>
              </a:extLst>
            </p:cNvPr>
            <p:cNvGrpSpPr/>
            <p:nvPr/>
          </p:nvGrpSpPr>
          <p:grpSpPr>
            <a:xfrm>
              <a:off x="1452094" y="7940225"/>
              <a:ext cx="2032944" cy="679833"/>
              <a:chOff x="1489657" y="7896326"/>
              <a:chExt cx="2032944" cy="679833"/>
            </a:xfrm>
          </p:grpSpPr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1DB2F904-FCB0-4999-8B35-3B8410C74E65}"/>
                  </a:ext>
                </a:extLst>
              </p:cNvPr>
              <p:cNvSpPr/>
              <p:nvPr/>
            </p:nvSpPr>
            <p:spPr>
              <a:xfrm>
                <a:off x="1609191" y="7896326"/>
                <a:ext cx="1763274" cy="679833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ACD98D-9052-B4F8-E562-86FD52B6B80B}"/>
                  </a:ext>
                </a:extLst>
              </p:cNvPr>
              <p:cNvSpPr txBox="1"/>
              <p:nvPr/>
            </p:nvSpPr>
            <p:spPr>
              <a:xfrm>
                <a:off x="1489657" y="8010432"/>
                <a:ext cx="2032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договора займа с помощью ПЭП </a:t>
                </a:r>
              </a:p>
            </p:txBody>
          </p:sp>
        </p:grpSp>
      </p:grp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D1CE2597-AF6D-4333-A336-9485123D96C3}"/>
              </a:ext>
            </a:extLst>
          </p:cNvPr>
          <p:cNvGrpSpPr/>
          <p:nvPr/>
        </p:nvGrpSpPr>
        <p:grpSpPr>
          <a:xfrm>
            <a:off x="59476" y="3512210"/>
            <a:ext cx="614334" cy="660486"/>
            <a:chOff x="1018334" y="0"/>
            <a:chExt cx="1411222" cy="1601168"/>
          </a:xfrm>
        </p:grpSpPr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00A0FEBC-E5B7-4944-B47A-5E3F7C8BED9F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4" name="Рисунок 223">
              <a:extLst>
                <a:ext uri="{FF2B5EF4-FFF2-40B4-BE49-F238E27FC236}">
                  <a16:creationId xmlns:a16="http://schemas.microsoft.com/office/drawing/2014/main" id="{20E8951C-9072-440F-8243-7093B52D6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4DF2EF5-0EDC-7669-818D-A34BB9651C6A}"/>
              </a:ext>
            </a:extLst>
          </p:cNvPr>
          <p:cNvGrpSpPr/>
          <p:nvPr/>
        </p:nvGrpSpPr>
        <p:grpSpPr>
          <a:xfrm>
            <a:off x="2996969" y="2115273"/>
            <a:ext cx="2621416" cy="435342"/>
            <a:chOff x="283724" y="2480332"/>
            <a:chExt cx="2686775" cy="435342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D53DFF44-9C92-9EB7-CA9B-7154ABEFA871}"/>
                </a:ext>
              </a:extLst>
            </p:cNvPr>
            <p:cNvSpPr/>
            <p:nvPr/>
          </p:nvSpPr>
          <p:spPr>
            <a:xfrm>
              <a:off x="283724" y="2480332"/>
              <a:ext cx="2194702" cy="435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AB1904-C47C-D287-5F8F-1AA5288762FA}"/>
                </a:ext>
              </a:extLst>
            </p:cNvPr>
            <p:cNvSpPr txBox="1"/>
            <p:nvPr/>
          </p:nvSpPr>
          <p:spPr>
            <a:xfrm>
              <a:off x="304162" y="2576349"/>
              <a:ext cx="2666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От 5000 до 500 000 руб.</a:t>
              </a:r>
            </a:p>
          </p:txBody>
        </p:sp>
      </p:grpSp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345F126D-AB2D-4740-A70A-BC1D12ED73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4294" y="1061718"/>
            <a:ext cx="1478485" cy="1109979"/>
          </a:xfrm>
          <a:prstGeom prst="rect">
            <a:avLst/>
          </a:prstGeom>
        </p:spPr>
      </p:pic>
      <p:sp>
        <p:nvSpPr>
          <p:cNvPr id="170" name="Прямоугольник: скругленные углы 169">
            <a:extLst>
              <a:ext uri="{FF2B5EF4-FFF2-40B4-BE49-F238E27FC236}">
                <a16:creationId xmlns:a16="http://schemas.microsoft.com/office/drawing/2014/main" id="{A1292095-F320-4821-A14A-C01232BC872C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B1772DA-4CFF-4753-8596-A413A27AA431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87757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Прямоугольник: скругленные углы 138">
            <a:extLst>
              <a:ext uri="{FF2B5EF4-FFF2-40B4-BE49-F238E27FC236}">
                <a16:creationId xmlns:a16="http://schemas.microsoft.com/office/drawing/2014/main" id="{C853E809-7CD3-4E3B-9DE7-4131178EA77D}"/>
              </a:ext>
            </a:extLst>
          </p:cNvPr>
          <p:cNvSpPr/>
          <p:nvPr/>
        </p:nvSpPr>
        <p:spPr>
          <a:xfrm>
            <a:off x="385698" y="485035"/>
            <a:ext cx="5088906" cy="23420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>
              <a:schemeClr val="tx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6384C0E-FC37-4749-9466-04BF03B97925}"/>
              </a:ext>
            </a:extLst>
          </p:cNvPr>
          <p:cNvSpPr txBox="1"/>
          <p:nvPr/>
        </p:nvSpPr>
        <p:spPr>
          <a:xfrm>
            <a:off x="158283" y="597788"/>
            <a:ext cx="260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Заключение сделки</a:t>
            </a:r>
          </a:p>
        </p:txBody>
      </p: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4E7EFF81-1110-4A0C-8937-D9B554C09EBD}"/>
              </a:ext>
            </a:extLst>
          </p:cNvPr>
          <p:cNvGrpSpPr/>
          <p:nvPr/>
        </p:nvGrpSpPr>
        <p:grpSpPr>
          <a:xfrm>
            <a:off x="5874783" y="3526337"/>
            <a:ext cx="5903155" cy="2342024"/>
            <a:chOff x="5874783" y="3526337"/>
            <a:chExt cx="5903155" cy="2342024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E68A4F09-744D-4D8F-9751-AF39316138A2}"/>
                </a:ext>
              </a:extLst>
            </p:cNvPr>
            <p:cNvGrpSpPr/>
            <p:nvPr/>
          </p:nvGrpSpPr>
          <p:grpSpPr>
            <a:xfrm rot="2700000">
              <a:off x="5876887" y="4560474"/>
              <a:ext cx="315669" cy="319877"/>
              <a:chOff x="4341265" y="-1295401"/>
              <a:chExt cx="667485" cy="676380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3258D3F-61D7-4351-9E48-6E64157ED9A9}"/>
                  </a:ext>
                </a:extLst>
              </p:cNvPr>
              <p:cNvSpPr/>
              <p:nvPr/>
            </p:nvSpPr>
            <p:spPr>
              <a:xfrm>
                <a:off x="4341265" y="-1295401"/>
                <a:ext cx="667484" cy="2031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>
                <a:extLst>
                  <a:ext uri="{FF2B5EF4-FFF2-40B4-BE49-F238E27FC236}">
                    <a16:creationId xmlns:a16="http://schemas.microsoft.com/office/drawing/2014/main" id="{C55FC8DC-1CF2-457D-AC7E-A9B7601F11CE}"/>
                  </a:ext>
                </a:extLst>
              </p:cNvPr>
              <p:cNvSpPr/>
              <p:nvPr/>
            </p:nvSpPr>
            <p:spPr>
              <a:xfrm rot="5400000">
                <a:off x="4573408" y="-1054362"/>
                <a:ext cx="667483" cy="203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3FB6E858-6969-41A7-B102-5ED87DBD2332}"/>
                </a:ext>
              </a:extLst>
            </p:cNvPr>
            <p:cNvGrpSpPr/>
            <p:nvPr/>
          </p:nvGrpSpPr>
          <p:grpSpPr>
            <a:xfrm>
              <a:off x="6649563" y="3526337"/>
              <a:ext cx="5128375" cy="2342024"/>
              <a:chOff x="6649563" y="3450137"/>
              <a:chExt cx="5128375" cy="2342024"/>
            </a:xfrm>
          </p:grpSpPr>
          <p:sp>
            <p:nvSpPr>
              <p:cNvPr id="154" name="Прямоугольник: скругленные углы 153">
                <a:extLst>
                  <a:ext uri="{FF2B5EF4-FFF2-40B4-BE49-F238E27FC236}">
                    <a16:creationId xmlns:a16="http://schemas.microsoft.com/office/drawing/2014/main" id="{5938740D-1D17-4F86-A2BD-52CEF71A68CF}"/>
                  </a:ext>
                </a:extLst>
              </p:cNvPr>
              <p:cNvSpPr/>
              <p:nvPr/>
            </p:nvSpPr>
            <p:spPr>
              <a:xfrm>
                <a:off x="6649563" y="3450137"/>
                <a:ext cx="5128375" cy="234202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9ABEDB2-825B-443B-8E45-7EC1650EE12C}"/>
                  </a:ext>
                </a:extLst>
              </p:cNvPr>
              <p:cNvSpPr txBox="1"/>
              <p:nvPr/>
            </p:nvSpPr>
            <p:spPr>
              <a:xfrm>
                <a:off x="9557746" y="3557086"/>
                <a:ext cx="21434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bg1">
                        <a:lumMod val="85000"/>
                      </a:schemeClr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Нет средств</a:t>
                </a:r>
              </a:p>
            </p:txBody>
          </p:sp>
          <p:pic>
            <p:nvPicPr>
              <p:cNvPr id="157" name="Picture 4" descr="rendered">
                <a:extLst>
                  <a:ext uri="{FF2B5EF4-FFF2-40B4-BE49-F238E27FC236}">
                    <a16:creationId xmlns:a16="http://schemas.microsoft.com/office/drawing/2014/main" id="{1C112308-31B8-40C3-861C-D865B1477A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5383" y="3820848"/>
                <a:ext cx="1646195" cy="1615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2">
                <a:extLst>
                  <a:ext uri="{FF2B5EF4-FFF2-40B4-BE49-F238E27FC236}">
                    <a16:creationId xmlns:a16="http://schemas.microsoft.com/office/drawing/2014/main" id="{38215B79-133E-4937-A41D-7449484CF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7599" y="4389704"/>
                <a:ext cx="477331" cy="47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Рисунок 155">
                <a:extLst>
                  <a:ext uri="{FF2B5EF4-FFF2-40B4-BE49-F238E27FC236}">
                    <a16:creationId xmlns:a16="http://schemas.microsoft.com/office/drawing/2014/main" id="{189A0AFC-7390-4840-BABC-D506E682B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47619">
                <a:off x="7703607" y="3466790"/>
                <a:ext cx="625658" cy="780373"/>
              </a:xfrm>
              <a:prstGeom prst="rect">
                <a:avLst/>
              </a:prstGeom>
            </p:spPr>
          </p:pic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92092C39-225D-424B-B015-D1CE2F5AD526}"/>
                  </a:ext>
                </a:extLst>
              </p:cNvPr>
              <p:cNvGrpSpPr/>
              <p:nvPr/>
            </p:nvGrpSpPr>
            <p:grpSpPr>
              <a:xfrm rot="2700000">
                <a:off x="9936146" y="4462736"/>
                <a:ext cx="117217" cy="118779"/>
                <a:chOff x="4341266" y="-1295400"/>
                <a:chExt cx="667484" cy="676379"/>
              </a:xfrm>
              <a:solidFill>
                <a:schemeClr val="bg1"/>
              </a:solidFill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FA3EE33C-6848-4324-AF38-4689FCBB0FFE}"/>
                    </a:ext>
                  </a:extLst>
                </p:cNvPr>
                <p:cNvSpPr/>
                <p:nvPr/>
              </p:nvSpPr>
              <p:spPr>
                <a:xfrm>
                  <a:off x="4341266" y="-1295400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0" name="Прямоугольник 169">
                  <a:extLst>
                    <a:ext uri="{FF2B5EF4-FFF2-40B4-BE49-F238E27FC236}">
                      <a16:creationId xmlns:a16="http://schemas.microsoft.com/office/drawing/2014/main" id="{069E42D5-818B-41F4-B9B1-E78EF8EC1F08}"/>
                    </a:ext>
                  </a:extLst>
                </p:cNvPr>
                <p:cNvSpPr/>
                <p:nvPr/>
              </p:nvSpPr>
              <p:spPr>
                <a:xfrm rot="5400000">
                  <a:off x="4573408" y="-1054362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73" name="Группа 172">
                <a:extLst>
                  <a:ext uri="{FF2B5EF4-FFF2-40B4-BE49-F238E27FC236}">
                    <a16:creationId xmlns:a16="http://schemas.microsoft.com/office/drawing/2014/main" id="{D0AF1CBF-C45A-4CFC-B747-159E5BF4A6FF}"/>
                  </a:ext>
                </a:extLst>
              </p:cNvPr>
              <p:cNvGrpSpPr/>
              <p:nvPr/>
            </p:nvGrpSpPr>
            <p:grpSpPr>
              <a:xfrm rot="13500000">
                <a:off x="9990028" y="5193892"/>
                <a:ext cx="117217" cy="118779"/>
                <a:chOff x="4341266" y="-1295400"/>
                <a:chExt cx="667484" cy="676379"/>
              </a:xfrm>
              <a:solidFill>
                <a:schemeClr val="bg1"/>
              </a:solidFill>
            </p:grpSpPr>
            <p:sp>
              <p:nvSpPr>
                <p:cNvPr id="174" name="Прямоугольник 173">
                  <a:extLst>
                    <a:ext uri="{FF2B5EF4-FFF2-40B4-BE49-F238E27FC236}">
                      <a16:creationId xmlns:a16="http://schemas.microsoft.com/office/drawing/2014/main" id="{317E0181-47B2-4BF4-B495-49CCE7E1E3BF}"/>
                    </a:ext>
                  </a:extLst>
                </p:cNvPr>
                <p:cNvSpPr/>
                <p:nvPr/>
              </p:nvSpPr>
              <p:spPr>
                <a:xfrm>
                  <a:off x="4341266" y="-1295400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6AD6369B-0A78-43D6-813B-D2655BCEF7D0}"/>
                    </a:ext>
                  </a:extLst>
                </p:cNvPr>
                <p:cNvSpPr/>
                <p:nvPr/>
              </p:nvSpPr>
              <p:spPr>
                <a:xfrm rot="5400000">
                  <a:off x="4573408" y="-1054362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76" name="Группа 175">
                <a:extLst>
                  <a:ext uri="{FF2B5EF4-FFF2-40B4-BE49-F238E27FC236}">
                    <a16:creationId xmlns:a16="http://schemas.microsoft.com/office/drawing/2014/main" id="{54F2616F-A4EF-450D-9F0F-F1501E436E00}"/>
                  </a:ext>
                </a:extLst>
              </p:cNvPr>
              <p:cNvGrpSpPr/>
              <p:nvPr/>
            </p:nvGrpSpPr>
            <p:grpSpPr>
              <a:xfrm rot="8100000">
                <a:off x="10796374" y="4785292"/>
                <a:ext cx="117217" cy="118779"/>
                <a:chOff x="4341266" y="-1295400"/>
                <a:chExt cx="667484" cy="676379"/>
              </a:xfrm>
              <a:solidFill>
                <a:schemeClr val="bg1"/>
              </a:solidFill>
            </p:grpSpPr>
            <p:sp>
              <p:nvSpPr>
                <p:cNvPr id="177" name="Прямоугольник 176">
                  <a:extLst>
                    <a:ext uri="{FF2B5EF4-FFF2-40B4-BE49-F238E27FC236}">
                      <a16:creationId xmlns:a16="http://schemas.microsoft.com/office/drawing/2014/main" id="{E4E64B6B-58DF-42D1-B95B-D33BD51A4E22}"/>
                    </a:ext>
                  </a:extLst>
                </p:cNvPr>
                <p:cNvSpPr/>
                <p:nvPr/>
              </p:nvSpPr>
              <p:spPr>
                <a:xfrm>
                  <a:off x="4341266" y="-1295400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ECEC0E04-AAB8-40A7-9BA7-43D8C3035612}"/>
                    </a:ext>
                  </a:extLst>
                </p:cNvPr>
                <p:cNvSpPr/>
                <p:nvPr/>
              </p:nvSpPr>
              <p:spPr>
                <a:xfrm rot="5400000">
                  <a:off x="4573408" y="-1054362"/>
                  <a:ext cx="667483" cy="2032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80" name="Прямоугольник: скругленные углы 179">
                <a:extLst>
                  <a:ext uri="{FF2B5EF4-FFF2-40B4-BE49-F238E27FC236}">
                    <a16:creationId xmlns:a16="http://schemas.microsoft.com/office/drawing/2014/main" id="{F5712460-06AA-432F-9326-0CB28F1C2AD0}"/>
                  </a:ext>
                </a:extLst>
              </p:cNvPr>
              <p:cNvSpPr/>
              <p:nvPr/>
            </p:nvSpPr>
            <p:spPr>
              <a:xfrm>
                <a:off x="10229510" y="4976679"/>
                <a:ext cx="1271286" cy="5060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81" name="Прямоугольник: скругленные углы 180">
                <a:extLst>
                  <a:ext uri="{FF2B5EF4-FFF2-40B4-BE49-F238E27FC236}">
                    <a16:creationId xmlns:a16="http://schemas.microsoft.com/office/drawing/2014/main" id="{E3DC6919-D938-41AE-A699-AA6A63CAA187}"/>
                  </a:ext>
                </a:extLst>
              </p:cNvPr>
              <p:cNvSpPr/>
              <p:nvPr/>
            </p:nvSpPr>
            <p:spPr>
              <a:xfrm>
                <a:off x="8369706" y="4973720"/>
                <a:ext cx="1441043" cy="5060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82" name="Прямоугольник: скругленные углы 181">
                <a:extLst>
                  <a:ext uri="{FF2B5EF4-FFF2-40B4-BE49-F238E27FC236}">
                    <a16:creationId xmlns:a16="http://schemas.microsoft.com/office/drawing/2014/main" id="{CA3EEE57-747D-4585-9DD3-02D764F96BEB}"/>
                  </a:ext>
                </a:extLst>
              </p:cNvPr>
              <p:cNvSpPr/>
              <p:nvPr/>
            </p:nvSpPr>
            <p:spPr>
              <a:xfrm>
                <a:off x="10232287" y="4256098"/>
                <a:ext cx="1271286" cy="5060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83" name="Прямоугольник: скругленные углы 182">
                <a:extLst>
                  <a:ext uri="{FF2B5EF4-FFF2-40B4-BE49-F238E27FC236}">
                    <a16:creationId xmlns:a16="http://schemas.microsoft.com/office/drawing/2014/main" id="{674AA9C1-499A-418B-AF83-A878C33F8EA7}"/>
                  </a:ext>
                </a:extLst>
              </p:cNvPr>
              <p:cNvSpPr/>
              <p:nvPr/>
            </p:nvSpPr>
            <p:spPr>
              <a:xfrm>
                <a:off x="8347146" y="4253740"/>
                <a:ext cx="1463604" cy="5060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AF3F286-3D40-49CC-8C60-3F564B66AF1E}"/>
                  </a:ext>
                </a:extLst>
              </p:cNvPr>
              <p:cNvSpPr txBox="1"/>
              <p:nvPr/>
            </p:nvSpPr>
            <p:spPr>
              <a:xfrm>
                <a:off x="8250439" y="4355475"/>
                <a:ext cx="1646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Уведомления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62AEC91-0D54-42A6-808E-FA84ACA336E0}"/>
                  </a:ext>
                </a:extLst>
              </p:cNvPr>
              <p:cNvSpPr txBox="1"/>
              <p:nvPr/>
            </p:nvSpPr>
            <p:spPr>
              <a:xfrm>
                <a:off x="10025084" y="4350296"/>
                <a:ext cx="1646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Звонки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1672413-5614-411D-9F09-0630523D1FA3}"/>
                  </a:ext>
                </a:extLst>
              </p:cNvPr>
              <p:cNvSpPr txBox="1"/>
              <p:nvPr/>
            </p:nvSpPr>
            <p:spPr>
              <a:xfrm>
                <a:off x="10047385" y="4943114"/>
                <a:ext cx="164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Досудебная претензия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82D501-38B3-4D8A-847F-2F014265FE86}"/>
                  </a:ext>
                </a:extLst>
              </p:cNvPr>
              <p:cNvSpPr txBox="1"/>
              <p:nvPr/>
            </p:nvSpPr>
            <p:spPr>
              <a:xfrm>
                <a:off x="8141382" y="4951592"/>
                <a:ext cx="18929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Исковое заявление</a:t>
                </a:r>
              </a:p>
            </p:txBody>
          </p:sp>
        </p:grp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BBE4BC0-6A9B-F41D-8D2F-DB12DDF662ED}"/>
              </a:ext>
            </a:extLst>
          </p:cNvPr>
          <p:cNvGrpSpPr/>
          <p:nvPr/>
        </p:nvGrpSpPr>
        <p:grpSpPr>
          <a:xfrm>
            <a:off x="2561523" y="885998"/>
            <a:ext cx="2187955" cy="1749269"/>
            <a:chOff x="1414533" y="6997753"/>
            <a:chExt cx="2070506" cy="1746939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126C1617-DFBC-5768-6696-A315D83A1FDA}"/>
                </a:ext>
              </a:extLst>
            </p:cNvPr>
            <p:cNvSpPr/>
            <p:nvPr/>
          </p:nvSpPr>
          <p:spPr>
            <a:xfrm>
              <a:off x="1414533" y="6997753"/>
              <a:ext cx="2070506" cy="1746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B04E78AD-6B68-D416-5C7C-8D3CC81C636A}"/>
                </a:ext>
              </a:extLst>
            </p:cNvPr>
            <p:cNvGrpSpPr/>
            <p:nvPr/>
          </p:nvGrpSpPr>
          <p:grpSpPr>
            <a:xfrm>
              <a:off x="1564471" y="7154184"/>
              <a:ext cx="1761289" cy="679833"/>
              <a:chOff x="1661057" y="3032665"/>
              <a:chExt cx="1655041" cy="602068"/>
            </a:xfrm>
          </p:grpSpPr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782EEFA7-EFE8-3333-B41E-33FC950AAF6D}"/>
                  </a:ext>
                </a:extLst>
              </p:cNvPr>
              <p:cNvSpPr/>
              <p:nvPr/>
            </p:nvSpPr>
            <p:spPr>
              <a:xfrm>
                <a:off x="1661057" y="3032665"/>
                <a:ext cx="1655041" cy="602068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AF5F63-7527-FDEF-C569-922AE3226BBC}"/>
                  </a:ext>
                </a:extLst>
              </p:cNvPr>
              <p:cNvSpPr txBox="1"/>
              <p:nvPr/>
            </p:nvSpPr>
            <p:spPr>
              <a:xfrm>
                <a:off x="1767223" y="3111230"/>
                <a:ext cx="1451112" cy="46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смарт-контракта</a:t>
                </a:r>
              </a:p>
            </p:txBody>
          </p: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6306F253-56C2-5F79-0E4E-35140B1F4813}"/>
                </a:ext>
              </a:extLst>
            </p:cNvPr>
            <p:cNvGrpSpPr/>
            <p:nvPr/>
          </p:nvGrpSpPr>
          <p:grpSpPr>
            <a:xfrm>
              <a:off x="1452094" y="7940225"/>
              <a:ext cx="1954623" cy="679833"/>
              <a:chOff x="1489657" y="7896326"/>
              <a:chExt cx="1954623" cy="679833"/>
            </a:xfrm>
          </p:grpSpPr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ECD68B9D-7517-0CD8-F615-3B8FBDC2818A}"/>
                  </a:ext>
                </a:extLst>
              </p:cNvPr>
              <p:cNvSpPr/>
              <p:nvPr/>
            </p:nvSpPr>
            <p:spPr>
              <a:xfrm>
                <a:off x="1609191" y="7896326"/>
                <a:ext cx="1763274" cy="679833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6D74AD-3A99-4375-C05C-68CC8CD36462}"/>
                  </a:ext>
                </a:extLst>
              </p:cNvPr>
              <p:cNvSpPr txBox="1"/>
              <p:nvPr/>
            </p:nvSpPr>
            <p:spPr>
              <a:xfrm>
                <a:off x="1489657" y="8036227"/>
                <a:ext cx="1954623" cy="46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договора займа с помощью ПЭП </a:t>
                </a:r>
              </a:p>
            </p:txBody>
          </p:sp>
        </p:grp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8C777C14-0161-B0F3-4721-8156910AB046}"/>
              </a:ext>
            </a:extLst>
          </p:cNvPr>
          <p:cNvGrpSpPr/>
          <p:nvPr/>
        </p:nvGrpSpPr>
        <p:grpSpPr>
          <a:xfrm>
            <a:off x="414064" y="2954437"/>
            <a:ext cx="5655598" cy="2913924"/>
            <a:chOff x="414064" y="2954437"/>
            <a:chExt cx="5655598" cy="2913924"/>
          </a:xfrm>
        </p:grpSpPr>
        <p:grpSp>
          <p:nvGrpSpPr>
            <p:cNvPr id="193" name="Группа 192">
              <a:extLst>
                <a:ext uri="{FF2B5EF4-FFF2-40B4-BE49-F238E27FC236}">
                  <a16:creationId xmlns:a16="http://schemas.microsoft.com/office/drawing/2014/main" id="{686DD00B-1D8A-41E6-A0F4-24CD1C83CB3E}"/>
                </a:ext>
              </a:extLst>
            </p:cNvPr>
            <p:cNvGrpSpPr/>
            <p:nvPr/>
          </p:nvGrpSpPr>
          <p:grpSpPr>
            <a:xfrm>
              <a:off x="414064" y="2954437"/>
              <a:ext cx="5655598" cy="2913924"/>
              <a:chOff x="414064" y="2954437"/>
              <a:chExt cx="5655598" cy="2913924"/>
            </a:xfrm>
          </p:grpSpPr>
          <p:grpSp>
            <p:nvGrpSpPr>
              <p:cNvPr id="164" name="Группа 163">
                <a:extLst>
                  <a:ext uri="{FF2B5EF4-FFF2-40B4-BE49-F238E27FC236}">
                    <a16:creationId xmlns:a16="http://schemas.microsoft.com/office/drawing/2014/main" id="{2DE3C5A0-414E-40D9-971F-935858B4B84D}"/>
                  </a:ext>
                </a:extLst>
              </p:cNvPr>
              <p:cNvGrpSpPr/>
              <p:nvPr/>
            </p:nvGrpSpPr>
            <p:grpSpPr>
              <a:xfrm rot="8100000">
                <a:off x="2861625" y="2954437"/>
                <a:ext cx="315669" cy="319876"/>
                <a:chOff x="4341269" y="-1295401"/>
                <a:chExt cx="667485" cy="676381"/>
              </a:xfrm>
            </p:grpSpPr>
            <p:sp>
              <p:nvSpPr>
                <p:cNvPr id="165" name="Прямоугольник 164">
                  <a:extLst>
                    <a:ext uri="{FF2B5EF4-FFF2-40B4-BE49-F238E27FC236}">
                      <a16:creationId xmlns:a16="http://schemas.microsoft.com/office/drawing/2014/main" id="{4F30B18D-6BF4-481D-A480-BDA4EF5B9B60}"/>
                    </a:ext>
                  </a:extLst>
                </p:cNvPr>
                <p:cNvSpPr/>
                <p:nvPr/>
              </p:nvSpPr>
              <p:spPr>
                <a:xfrm>
                  <a:off x="4341269" y="-1295401"/>
                  <a:ext cx="667485" cy="203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A3CD57E5-39AC-424A-A971-06A1D37CBD8D}"/>
                    </a:ext>
                  </a:extLst>
                </p:cNvPr>
                <p:cNvSpPr/>
                <p:nvPr/>
              </p:nvSpPr>
              <p:spPr>
                <a:xfrm rot="5400000">
                  <a:off x="4573409" y="-1054360"/>
                  <a:ext cx="667481" cy="203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86" name="Группа 185">
                <a:extLst>
                  <a:ext uri="{FF2B5EF4-FFF2-40B4-BE49-F238E27FC236}">
                    <a16:creationId xmlns:a16="http://schemas.microsoft.com/office/drawing/2014/main" id="{8CC0E71D-1C17-4CB6-906A-46493554AD87}"/>
                  </a:ext>
                </a:extLst>
              </p:cNvPr>
              <p:cNvGrpSpPr/>
              <p:nvPr/>
            </p:nvGrpSpPr>
            <p:grpSpPr>
              <a:xfrm>
                <a:off x="414064" y="3376331"/>
                <a:ext cx="5655598" cy="2492030"/>
                <a:chOff x="414064" y="3376331"/>
                <a:chExt cx="5655598" cy="2492030"/>
              </a:xfrm>
            </p:grpSpPr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C1662E2D-5E61-4FCC-BFC1-558A7F4601F5}"/>
                    </a:ext>
                  </a:extLst>
                </p:cNvPr>
                <p:cNvGrpSpPr/>
                <p:nvPr/>
              </p:nvGrpSpPr>
              <p:grpSpPr>
                <a:xfrm>
                  <a:off x="414064" y="3376331"/>
                  <a:ext cx="5473706" cy="2492030"/>
                  <a:chOff x="414064" y="3376331"/>
                  <a:chExt cx="5473706" cy="2492030"/>
                </a:xfrm>
              </p:grpSpPr>
              <p:grpSp>
                <p:nvGrpSpPr>
                  <p:cNvPr id="28" name="Группа 27">
                    <a:extLst>
                      <a:ext uri="{FF2B5EF4-FFF2-40B4-BE49-F238E27FC236}">
                        <a16:creationId xmlns:a16="http://schemas.microsoft.com/office/drawing/2014/main" id="{FB7D0BD7-BF9E-46FF-A808-148D63B7D79E}"/>
                      </a:ext>
                    </a:extLst>
                  </p:cNvPr>
                  <p:cNvGrpSpPr/>
                  <p:nvPr/>
                </p:nvGrpSpPr>
                <p:grpSpPr>
                  <a:xfrm>
                    <a:off x="414064" y="3489763"/>
                    <a:ext cx="5201454" cy="2378598"/>
                    <a:chOff x="414064" y="3413563"/>
                    <a:chExt cx="5201454" cy="2378598"/>
                  </a:xfrm>
                </p:grpSpPr>
                <p:sp>
                  <p:nvSpPr>
                    <p:cNvPr id="144" name="Прямоугольник: скругленные углы 143">
                      <a:extLst>
                        <a:ext uri="{FF2B5EF4-FFF2-40B4-BE49-F238E27FC236}">
                          <a16:creationId xmlns:a16="http://schemas.microsoft.com/office/drawing/2014/main" id="{40DECD9C-5468-4817-913D-75C8C36C3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064" y="3450137"/>
                      <a:ext cx="5128375" cy="2342024"/>
                    </a:xfrm>
                    <a:prstGeom prst="round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>
                      <a:glow>
                        <a:schemeClr val="tx1"/>
                      </a:glow>
                      <a:outerShdw blurRad="330200" dist="50800" sx="1000" sy="1000" algn="ctr" rotWithShape="0">
                        <a:srgbClr val="000000">
                          <a:alpha val="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 sz="200" dirty="0"/>
                    </a:p>
                  </p:txBody>
                </p:sp>
                <p:grpSp>
                  <p:nvGrpSpPr>
                    <p:cNvPr id="148" name="Группа 147">
                      <a:extLst>
                        <a:ext uri="{FF2B5EF4-FFF2-40B4-BE49-F238E27FC236}">
                          <a16:creationId xmlns:a16="http://schemas.microsoft.com/office/drawing/2014/main" id="{439E29C1-0E7D-4B1B-98C3-E119FAB373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44863" y="4566851"/>
                      <a:ext cx="970655" cy="1101302"/>
                      <a:chOff x="1018334" y="0"/>
                      <a:chExt cx="1411222" cy="1601168"/>
                    </a:xfrm>
                  </p:grpSpPr>
                  <p:sp>
                    <p:nvSpPr>
                      <p:cNvPr id="149" name="Овал 148">
                        <a:extLst>
                          <a:ext uri="{FF2B5EF4-FFF2-40B4-BE49-F238E27FC236}">
                            <a16:creationId xmlns:a16="http://schemas.microsoft.com/office/drawing/2014/main" id="{98791E17-E800-47F2-84D2-CC0493D3D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334" y="394819"/>
                        <a:ext cx="1206349" cy="120634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ru-RU" dirty="0"/>
                      </a:p>
                    </p:txBody>
                  </p:sp>
                  <p:pic>
                    <p:nvPicPr>
                      <p:cNvPr id="150" name="Рисунок 149">
                        <a:extLst>
                          <a:ext uri="{FF2B5EF4-FFF2-40B4-BE49-F238E27FC236}">
                            <a16:creationId xmlns:a16="http://schemas.microsoft.com/office/drawing/2014/main" id="{6B247FC3-4306-4091-8A23-999AA294F2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hq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50101" y="0"/>
                        <a:ext cx="1379455" cy="153314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" name="Группа 14">
                      <a:extLst>
                        <a:ext uri="{FF2B5EF4-FFF2-40B4-BE49-F238E27FC236}">
                          <a16:creationId xmlns:a16="http://schemas.microsoft.com/office/drawing/2014/main" id="{5FA73617-49F0-4BC3-ABFE-5270278014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8814" y="3413563"/>
                      <a:ext cx="1063385" cy="1110141"/>
                      <a:chOff x="9967819" y="3829749"/>
                      <a:chExt cx="1739591" cy="1816079"/>
                    </a:xfrm>
                  </p:grpSpPr>
                  <p:sp>
                    <p:nvSpPr>
                      <p:cNvPr id="151" name="Овал 150">
                        <a:extLst>
                          <a:ext uri="{FF2B5EF4-FFF2-40B4-BE49-F238E27FC236}">
                            <a16:creationId xmlns:a16="http://schemas.microsoft.com/office/drawing/2014/main" id="{45860682-92CC-4C61-879F-DA91CA0C4B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34067" y="4272485"/>
                        <a:ext cx="1373343" cy="1373343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FE868"/>
                          </a:gs>
                          <a:gs pos="100000">
                            <a:srgbClr val="EFB32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ru-RU" dirty="0"/>
                      </a:p>
                    </p:txBody>
                  </p:sp>
                  <p:pic>
                    <p:nvPicPr>
                      <p:cNvPr id="152" name="Рисунок 151">
                        <a:extLst>
                          <a:ext uri="{FF2B5EF4-FFF2-40B4-BE49-F238E27FC236}">
                            <a16:creationId xmlns:a16="http://schemas.microsoft.com/office/drawing/2014/main" id="{32C8B35A-CD14-4F0E-8D5B-669392BF498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67819" y="3829749"/>
                        <a:ext cx="1739591" cy="173959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53" name="Рисунок 152">
                      <a:extLst>
                        <a:ext uri="{FF2B5EF4-FFF2-40B4-BE49-F238E27FC236}">
                          <a16:creationId xmlns:a16="http://schemas.microsoft.com/office/drawing/2014/main" id="{921DFD33-B047-4F55-9AC4-A4D4F64049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76008" y="4414700"/>
                      <a:ext cx="1132741" cy="73566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4A2DE9A2-C40D-44B1-8166-EEB72B914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7417" y="3826956"/>
                      <a:ext cx="214345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nkoff Sans Medium" panose="02000806050000020004" pitchFamily="50" charset="-52"/>
                          <a:ea typeface="Tinkoff Sans Medium" panose="02000806050000020004" pitchFamily="50" charset="-52"/>
                        </a:rPr>
                        <a:t>Есть средства</a:t>
                      </a:r>
                    </a:p>
                  </p:txBody>
                </p:sp>
                <p:pic>
                  <p:nvPicPr>
                    <p:cNvPr id="20" name="Рисунок 19">
                      <a:extLst>
                        <a:ext uri="{FF2B5EF4-FFF2-40B4-BE49-F238E27FC236}">
                          <a16:creationId xmlns:a16="http://schemas.microsoft.com/office/drawing/2014/main" id="{46DFBF68-DAAA-40D8-8D60-465E83C7A7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25111" y="3801202"/>
                      <a:ext cx="839503" cy="83950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1" name="Рисунок 160">
                      <a:extLst>
                        <a:ext uri="{FF2B5EF4-FFF2-40B4-BE49-F238E27FC236}">
                          <a16:creationId xmlns:a16="http://schemas.microsoft.com/office/drawing/2014/main" id="{66418B16-A21B-4963-996E-FF411C5AD1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3491977" y="4673406"/>
                      <a:ext cx="839503" cy="83950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7" name="Прямоугольник: скругленные углы 186">
                    <a:extLst>
                      <a:ext uri="{FF2B5EF4-FFF2-40B4-BE49-F238E27FC236}">
                        <a16:creationId xmlns:a16="http://schemas.microsoft.com/office/drawing/2014/main" id="{DFAB3679-92FA-4626-ACEA-4B641891354F}"/>
                      </a:ext>
                    </a:extLst>
                  </p:cNvPr>
                  <p:cNvSpPr/>
                  <p:nvPr/>
                </p:nvSpPr>
                <p:spPr>
                  <a:xfrm rot="900000">
                    <a:off x="3877126" y="3376331"/>
                    <a:ext cx="2010644" cy="506083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>
                    <a:glow>
                      <a:schemeClr val="tx1"/>
                    </a:glow>
                    <a:outerShdw blurRad="330200" dist="50800" sx="1000" sy="1000" algn="ctr" rotWithShape="0">
                      <a:srgbClr val="000000">
                        <a:alpha val="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" dirty="0"/>
                  </a:p>
                </p:txBody>
              </p:sp>
            </p:grp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C18A52AD-AC8C-4CF6-899F-7560FD871DAA}"/>
                    </a:ext>
                  </a:extLst>
                </p:cNvPr>
                <p:cNvSpPr txBox="1"/>
                <p:nvPr/>
              </p:nvSpPr>
              <p:spPr>
                <a:xfrm rot="900000">
                  <a:off x="3687821" y="3424565"/>
                  <a:ext cx="23818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Смарт-контракт</a:t>
                  </a:r>
                </a:p>
              </p:txBody>
            </p:sp>
          </p:grpSp>
        </p:grp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A5415405-8BE7-7EE7-43E4-894F37629263}"/>
                </a:ext>
              </a:extLst>
            </p:cNvPr>
            <p:cNvSpPr/>
            <p:nvPr/>
          </p:nvSpPr>
          <p:spPr>
            <a:xfrm>
              <a:off x="786250" y="5148937"/>
              <a:ext cx="2713189" cy="3911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3707A8-5F27-DC6F-C62F-7A773498102D}"/>
                </a:ext>
              </a:extLst>
            </p:cNvPr>
            <p:cNvSpPr txBox="1"/>
            <p:nvPr/>
          </p:nvSpPr>
          <p:spPr>
            <a:xfrm>
              <a:off x="668219" y="5184155"/>
              <a:ext cx="3319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Безакцептное списание</a:t>
              </a:r>
            </a:p>
          </p:txBody>
        </p:sp>
        <p:pic>
          <p:nvPicPr>
            <p:cNvPr id="41" name="Picture 4" descr="rendered">
              <a:extLst>
                <a:ext uri="{FF2B5EF4-FFF2-40B4-BE49-F238E27FC236}">
                  <a16:creationId xmlns:a16="http://schemas.microsoft.com/office/drawing/2014/main" id="{3358FC98-D3C0-817E-E417-1B6451BCC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64" y="5207089"/>
              <a:ext cx="291140" cy="29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EF979571-25C1-3170-9898-9749095DB7DA}"/>
              </a:ext>
            </a:extLst>
          </p:cNvPr>
          <p:cNvGrpSpPr/>
          <p:nvPr/>
        </p:nvGrpSpPr>
        <p:grpSpPr>
          <a:xfrm>
            <a:off x="6333033" y="329369"/>
            <a:ext cx="5503350" cy="2667831"/>
            <a:chOff x="6333033" y="329369"/>
            <a:chExt cx="5503350" cy="2667831"/>
          </a:xfrm>
        </p:grpSpPr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88D5B8CF-C23C-0530-46B6-EDAE4F85405B}"/>
                </a:ext>
              </a:extLst>
            </p:cNvPr>
            <p:cNvSpPr/>
            <p:nvPr/>
          </p:nvSpPr>
          <p:spPr>
            <a:xfrm>
              <a:off x="6333033" y="329369"/>
              <a:ext cx="5503350" cy="266783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5FC87E55-E165-28E5-9C87-2B3D08203B29}"/>
                </a:ext>
              </a:extLst>
            </p:cNvPr>
            <p:cNvGrpSpPr/>
            <p:nvPr/>
          </p:nvGrpSpPr>
          <p:grpSpPr>
            <a:xfrm>
              <a:off x="6453998" y="490680"/>
              <a:ext cx="5178098" cy="2342024"/>
              <a:chOff x="6453998" y="490680"/>
              <a:chExt cx="5178098" cy="2342024"/>
            </a:xfrm>
          </p:grpSpPr>
          <p:sp>
            <p:nvSpPr>
              <p:cNvPr id="56" name="Прямоугольник: скругленные углы 55">
                <a:extLst>
                  <a:ext uri="{FF2B5EF4-FFF2-40B4-BE49-F238E27FC236}">
                    <a16:creationId xmlns:a16="http://schemas.microsoft.com/office/drawing/2014/main" id="{8AA45782-75F1-F098-7F8E-334705B78442}"/>
                  </a:ext>
                </a:extLst>
              </p:cNvPr>
              <p:cNvSpPr/>
              <p:nvPr/>
            </p:nvSpPr>
            <p:spPr>
              <a:xfrm>
                <a:off x="6543190" y="490680"/>
                <a:ext cx="5088906" cy="234202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21587-BCB6-811A-7323-1CAA916D31D9}"/>
                  </a:ext>
                </a:extLst>
              </p:cNvPr>
              <p:cNvSpPr txBox="1"/>
              <p:nvPr/>
            </p:nvSpPr>
            <p:spPr>
              <a:xfrm>
                <a:off x="6453998" y="570587"/>
                <a:ext cx="3775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bg1">
                        <a:lumMod val="85000"/>
                      </a:schemeClr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Юридические аспекты</a:t>
                </a:r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19F55C19-ACE3-9107-6AFB-E37D17FA17BC}"/>
                  </a:ext>
                </a:extLst>
              </p:cNvPr>
              <p:cNvGrpSpPr/>
              <p:nvPr/>
            </p:nvGrpSpPr>
            <p:grpSpPr>
              <a:xfrm>
                <a:off x="6993486" y="1081513"/>
                <a:ext cx="2696536" cy="666034"/>
                <a:chOff x="6738105" y="1081513"/>
                <a:chExt cx="2696536" cy="666034"/>
              </a:xfrm>
            </p:grpSpPr>
            <p:sp>
              <p:nvSpPr>
                <p:cNvPr id="58" name="Прямоугольник: скругленные углы 57">
                  <a:extLst>
                    <a:ext uri="{FF2B5EF4-FFF2-40B4-BE49-F238E27FC236}">
                      <a16:creationId xmlns:a16="http://schemas.microsoft.com/office/drawing/2014/main" id="{DCB47962-950B-D707-617B-5BD001570D6E}"/>
                    </a:ext>
                  </a:extLst>
                </p:cNvPr>
                <p:cNvSpPr/>
                <p:nvPr/>
              </p:nvSpPr>
              <p:spPr>
                <a:xfrm>
                  <a:off x="6764240" y="1081513"/>
                  <a:ext cx="2670401" cy="666034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377CE5-4C27-3F9F-DC29-56B2ED5C5078}"/>
                    </a:ext>
                  </a:extLst>
                </p:cNvPr>
                <p:cNvSpPr txBox="1"/>
                <p:nvPr/>
              </p:nvSpPr>
              <p:spPr>
                <a:xfrm>
                  <a:off x="6738105" y="1128616"/>
                  <a:ext cx="26397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6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Мониторинг сомнительных операций</a:t>
                  </a:r>
                </a:p>
              </p:txBody>
            </p:sp>
          </p:grpSp>
          <p:grpSp>
            <p:nvGrpSpPr>
              <p:cNvPr id="70" name="Группа 69">
                <a:extLst>
                  <a:ext uri="{FF2B5EF4-FFF2-40B4-BE49-F238E27FC236}">
                    <a16:creationId xmlns:a16="http://schemas.microsoft.com/office/drawing/2014/main" id="{B2EE7720-3064-82F2-01B3-85B1D032FD34}"/>
                  </a:ext>
                </a:extLst>
              </p:cNvPr>
              <p:cNvGrpSpPr/>
              <p:nvPr/>
            </p:nvGrpSpPr>
            <p:grpSpPr>
              <a:xfrm>
                <a:off x="6866157" y="1851943"/>
                <a:ext cx="2997656" cy="666034"/>
                <a:chOff x="6600612" y="1851943"/>
                <a:chExt cx="2997656" cy="666034"/>
              </a:xfrm>
            </p:grpSpPr>
            <p:sp>
              <p:nvSpPr>
                <p:cNvPr id="60" name="Прямоугольник: скругленные углы 59">
                  <a:extLst>
                    <a:ext uri="{FF2B5EF4-FFF2-40B4-BE49-F238E27FC236}">
                      <a16:creationId xmlns:a16="http://schemas.microsoft.com/office/drawing/2014/main" id="{51ADCA64-2AAB-F43E-83E6-A8ED7CD5E38F}"/>
                    </a:ext>
                  </a:extLst>
                </p:cNvPr>
                <p:cNvSpPr/>
                <p:nvPr/>
              </p:nvSpPr>
              <p:spPr>
                <a:xfrm>
                  <a:off x="6764240" y="1851943"/>
                  <a:ext cx="2670401" cy="666034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9B8C99-76A4-2E8E-1179-576B7E0CF636}"/>
                    </a:ext>
                  </a:extLst>
                </p:cNvPr>
                <p:cNvSpPr txBox="1"/>
                <p:nvPr/>
              </p:nvSpPr>
              <p:spPr>
                <a:xfrm>
                  <a:off x="6600612" y="1903893"/>
                  <a:ext cx="2997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6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Предотвращение мошеннических операций </a:t>
                  </a:r>
                </a:p>
              </p:txBody>
            </p:sp>
          </p:grpSp>
          <p:grpSp>
            <p:nvGrpSpPr>
              <p:cNvPr id="64" name="Группа 63">
                <a:extLst>
                  <a:ext uri="{FF2B5EF4-FFF2-40B4-BE49-F238E27FC236}">
                    <a16:creationId xmlns:a16="http://schemas.microsoft.com/office/drawing/2014/main" id="{539ACC0E-87CB-39CB-2CD7-D4C4AFB19237}"/>
                  </a:ext>
                </a:extLst>
              </p:cNvPr>
              <p:cNvGrpSpPr/>
              <p:nvPr/>
            </p:nvGrpSpPr>
            <p:grpSpPr>
              <a:xfrm>
                <a:off x="10068335" y="2032653"/>
                <a:ext cx="825937" cy="353141"/>
                <a:chOff x="9687726" y="2064505"/>
                <a:chExt cx="825937" cy="353141"/>
              </a:xfrm>
            </p:grpSpPr>
            <p:sp>
              <p:nvSpPr>
                <p:cNvPr id="62" name="Прямоугольник: скругленные углы 61">
                  <a:extLst>
                    <a:ext uri="{FF2B5EF4-FFF2-40B4-BE49-F238E27FC236}">
                      <a16:creationId xmlns:a16="http://schemas.microsoft.com/office/drawing/2014/main" id="{91FFCDCF-D05D-1725-ABFB-C3B94902459C}"/>
                    </a:ext>
                  </a:extLst>
                </p:cNvPr>
                <p:cNvSpPr/>
                <p:nvPr/>
              </p:nvSpPr>
              <p:spPr>
                <a:xfrm>
                  <a:off x="9726396" y="2064505"/>
                  <a:ext cx="781521" cy="33145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98DBF4-B8EB-291F-DFD9-BA6062DBF38D}"/>
                    </a:ext>
                  </a:extLst>
                </p:cNvPr>
                <p:cNvSpPr txBox="1"/>
                <p:nvPr/>
              </p:nvSpPr>
              <p:spPr>
                <a:xfrm>
                  <a:off x="9687726" y="2079092"/>
                  <a:ext cx="8259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6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369 ФЗ</a:t>
                  </a:r>
                </a:p>
              </p:txBody>
            </p:sp>
          </p:grpSp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80E1EBFB-1BE7-C2CD-A49E-DC1DCECB6C0A}"/>
                  </a:ext>
                </a:extLst>
              </p:cNvPr>
              <p:cNvGrpSpPr/>
              <p:nvPr/>
            </p:nvGrpSpPr>
            <p:grpSpPr>
              <a:xfrm>
                <a:off x="10047393" y="1225912"/>
                <a:ext cx="867722" cy="367305"/>
                <a:chOff x="9647063" y="1225905"/>
                <a:chExt cx="867722" cy="367305"/>
              </a:xfrm>
            </p:grpSpPr>
            <p:sp>
              <p:nvSpPr>
                <p:cNvPr id="61" name="Прямоугольник: скругленные углы 60">
                  <a:extLst>
                    <a:ext uri="{FF2B5EF4-FFF2-40B4-BE49-F238E27FC236}">
                      <a16:creationId xmlns:a16="http://schemas.microsoft.com/office/drawing/2014/main" id="{4767342F-5BE9-E3F1-8864-EE4907ED725A}"/>
                    </a:ext>
                  </a:extLst>
                </p:cNvPr>
                <p:cNvSpPr/>
                <p:nvPr/>
              </p:nvSpPr>
              <p:spPr>
                <a:xfrm>
                  <a:off x="9703841" y="1225905"/>
                  <a:ext cx="781521" cy="363568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glow>
                    <a:schemeClr val="tx1"/>
                  </a:glow>
                  <a:outerShdw blurRad="330200" dist="50800" sx="1000" sy="1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AD4E282-746E-907F-981C-556653C5FBFC}"/>
                    </a:ext>
                  </a:extLst>
                </p:cNvPr>
                <p:cNvSpPr txBox="1"/>
                <p:nvPr/>
              </p:nvSpPr>
              <p:spPr>
                <a:xfrm>
                  <a:off x="9647063" y="1254656"/>
                  <a:ext cx="8677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6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115 ФЗ</a:t>
                  </a:r>
                </a:p>
              </p:txBody>
            </p:sp>
          </p:grpSp>
        </p:grp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DF3861-232C-6E68-B4C1-BF14A87A2F14}"/>
              </a:ext>
            </a:extLst>
          </p:cNvPr>
          <p:cNvGrpSpPr/>
          <p:nvPr/>
        </p:nvGrpSpPr>
        <p:grpSpPr>
          <a:xfrm>
            <a:off x="2354037" y="571570"/>
            <a:ext cx="615153" cy="661367"/>
            <a:chOff x="1018334" y="0"/>
            <a:chExt cx="1411222" cy="1601168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1957962-E289-90EC-66A0-5CC36F7F7DF5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D507F99A-A875-C32B-FE9B-802822008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EA5C2BF-3362-F9ED-6966-2D84BE607F35}"/>
              </a:ext>
            </a:extLst>
          </p:cNvPr>
          <p:cNvGrpSpPr/>
          <p:nvPr/>
        </p:nvGrpSpPr>
        <p:grpSpPr>
          <a:xfrm>
            <a:off x="4207112" y="569160"/>
            <a:ext cx="667986" cy="697356"/>
            <a:chOff x="10120219" y="3982149"/>
            <a:chExt cx="1739591" cy="1816079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ABF0DD7-A736-FBF9-A80B-6E65141061D3}"/>
                </a:ext>
              </a:extLst>
            </p:cNvPr>
            <p:cNvSpPr/>
            <p:nvPr/>
          </p:nvSpPr>
          <p:spPr>
            <a:xfrm>
              <a:off x="10486467" y="4424885"/>
              <a:ext cx="1373343" cy="1373343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358EC69-6BCC-0AF2-6D80-D99FF74C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219" y="3982149"/>
              <a:ext cx="1739591" cy="1739591"/>
            </a:xfrm>
            <a:prstGeom prst="rect">
              <a:avLst/>
            </a:prstGeom>
          </p:spPr>
        </p:pic>
      </p:grpSp>
      <p:pic>
        <p:nvPicPr>
          <p:cNvPr id="263" name="Рисунок 262">
            <a:extLst>
              <a:ext uri="{FF2B5EF4-FFF2-40B4-BE49-F238E27FC236}">
                <a16:creationId xmlns:a16="http://schemas.microsoft.com/office/drawing/2014/main" id="{339837DE-A011-4956-9F8C-61F322F8D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5108540" y="-2285087"/>
            <a:ext cx="2180807" cy="1261822"/>
          </a:xfrm>
          <a:prstGeom prst="rect">
            <a:avLst/>
          </a:prstGeom>
        </p:spPr>
      </p:pic>
      <p:pic>
        <p:nvPicPr>
          <p:cNvPr id="264" name="Рисунок 263">
            <a:extLst>
              <a:ext uri="{FF2B5EF4-FFF2-40B4-BE49-F238E27FC236}">
                <a16:creationId xmlns:a16="http://schemas.microsoft.com/office/drawing/2014/main" id="{C3F6C44B-392C-4289-B409-25E06EFA07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-2310415"/>
            <a:ext cx="2132566" cy="1312477"/>
          </a:xfrm>
          <a:prstGeom prst="rect">
            <a:avLst/>
          </a:prstGeom>
        </p:spPr>
      </p:pic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D587603F-ABAD-4DFC-B56A-4C1BAAB712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95" y="-3194531"/>
            <a:ext cx="2134230" cy="1312477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A40A0739-D176-4725-8DEA-E349466C2C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-3196194"/>
            <a:ext cx="2134230" cy="1314140"/>
          </a:xfrm>
          <a:prstGeom prst="rect">
            <a:avLst/>
          </a:prstGeom>
        </p:spPr>
      </p:pic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DCE04C3-42A3-44F1-A9B6-B5E0997CAD54}"/>
              </a:ext>
            </a:extLst>
          </p:cNvPr>
          <p:cNvGrpSpPr/>
          <p:nvPr/>
        </p:nvGrpSpPr>
        <p:grpSpPr>
          <a:xfrm>
            <a:off x="4639418" y="-5486769"/>
            <a:ext cx="2984500" cy="5396046"/>
            <a:chOff x="4639418" y="481863"/>
            <a:chExt cx="2984500" cy="5396046"/>
          </a:xfrm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5111EF19-4762-4DCC-A604-7DD458927CD1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E635BAB3-FF4F-48D7-BB69-0729021AEA6C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270" name="Picture 4" descr="rendered">
                <a:extLst>
                  <a:ext uri="{FF2B5EF4-FFF2-40B4-BE49-F238E27FC236}">
                    <a16:creationId xmlns:a16="http://schemas.microsoft.com/office/drawing/2014/main" id="{8A142D01-3C02-4860-8A2A-1B751B44C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1" name="Прямоугольник: скругленные углы 270">
                <a:extLst>
                  <a:ext uri="{FF2B5EF4-FFF2-40B4-BE49-F238E27FC236}">
                    <a16:creationId xmlns:a16="http://schemas.microsoft.com/office/drawing/2014/main" id="{25687DAC-87C2-4CC2-894C-DF20A5DCC3C5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72" name="Picture 2">
                <a:extLst>
                  <a:ext uri="{FF2B5EF4-FFF2-40B4-BE49-F238E27FC236}">
                    <a16:creationId xmlns:a16="http://schemas.microsoft.com/office/drawing/2014/main" id="{419A6062-FB39-4E00-8965-BC27C76B1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3" name="Прямоугольник: скругленные углы 272">
                <a:extLst>
                  <a:ext uri="{FF2B5EF4-FFF2-40B4-BE49-F238E27FC236}">
                    <a16:creationId xmlns:a16="http://schemas.microsoft.com/office/drawing/2014/main" id="{DF35ABF4-5D8B-46A0-BC6B-2A213B16D823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7FFCE94C-0BCF-46BE-BC8F-25130DBEFED4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275" name="Прямоугольник: скругленные углы 274">
                <a:extLst>
                  <a:ext uri="{FF2B5EF4-FFF2-40B4-BE49-F238E27FC236}">
                    <a16:creationId xmlns:a16="http://schemas.microsoft.com/office/drawing/2014/main" id="{20E87CE2-5391-45FB-8EBB-D3E57E7F0EC4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6" name="Прямоугольник: скругленные углы 275">
                <a:extLst>
                  <a:ext uri="{FF2B5EF4-FFF2-40B4-BE49-F238E27FC236}">
                    <a16:creationId xmlns:a16="http://schemas.microsoft.com/office/drawing/2014/main" id="{5449DABA-115E-4748-BBCF-D51FBB415BE0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7" name="Прямоугольник: скругленные углы 276">
                <a:extLst>
                  <a:ext uri="{FF2B5EF4-FFF2-40B4-BE49-F238E27FC236}">
                    <a16:creationId xmlns:a16="http://schemas.microsoft.com/office/drawing/2014/main" id="{E3660CF4-1DC8-4B69-B306-F046E2396829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8" name="Прямоугольник: скругленные углы 277">
                <a:extLst>
                  <a:ext uri="{FF2B5EF4-FFF2-40B4-BE49-F238E27FC236}">
                    <a16:creationId xmlns:a16="http://schemas.microsoft.com/office/drawing/2014/main" id="{637A4AEB-84FC-416B-A6BF-40B712FC3472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9" name="Прямоугольник: скругленные углы 278">
                <a:extLst>
                  <a:ext uri="{FF2B5EF4-FFF2-40B4-BE49-F238E27FC236}">
                    <a16:creationId xmlns:a16="http://schemas.microsoft.com/office/drawing/2014/main" id="{1EE70E6B-097A-4761-AB4C-51A9AE25507C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D1C4B9C-089D-496B-A5BD-65012713D5DF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281" name="Прямоугольник: скругленные углы 280">
                <a:extLst>
                  <a:ext uri="{FF2B5EF4-FFF2-40B4-BE49-F238E27FC236}">
                    <a16:creationId xmlns:a16="http://schemas.microsoft.com/office/drawing/2014/main" id="{63D7616E-51C6-43BA-AC5B-9E62F36D7077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042BB4A5-3821-4A30-B830-776A68E8BA4B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32D994D9-FCE3-4776-AD42-C851BC9469EF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284" name="Прямоугольник: скругленные углы 283">
                <a:extLst>
                  <a:ext uri="{FF2B5EF4-FFF2-40B4-BE49-F238E27FC236}">
                    <a16:creationId xmlns:a16="http://schemas.microsoft.com/office/drawing/2014/main" id="{2779D1D3-4543-4662-B110-12EC0131E76C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DBDDE2FF-BE35-4576-8736-962ECE29CD07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286" name="Рисунок 285">
                <a:extLst>
                  <a:ext uri="{FF2B5EF4-FFF2-40B4-BE49-F238E27FC236}">
                    <a16:creationId xmlns:a16="http://schemas.microsoft.com/office/drawing/2014/main" id="{C9C62867-1885-4D41-B3B6-721D678C0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0EDD2614-7216-4AC1-B865-2E336AADC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88" name="Рисунок 287">
                <a:extLst>
                  <a:ext uri="{FF2B5EF4-FFF2-40B4-BE49-F238E27FC236}">
                    <a16:creationId xmlns:a16="http://schemas.microsoft.com/office/drawing/2014/main" id="{C6E5C40F-C8B4-4464-B0F9-898B7D9D3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289" name="Прямоугольник: скругленные углы 288">
                <a:extLst>
                  <a:ext uri="{FF2B5EF4-FFF2-40B4-BE49-F238E27FC236}">
                    <a16:creationId xmlns:a16="http://schemas.microsoft.com/office/drawing/2014/main" id="{07DD71BA-3770-45B4-8912-8915826EF341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0" name="Прямоугольник: скругленные углы 289">
                <a:extLst>
                  <a:ext uri="{FF2B5EF4-FFF2-40B4-BE49-F238E27FC236}">
                    <a16:creationId xmlns:a16="http://schemas.microsoft.com/office/drawing/2014/main" id="{78068FB9-5BA5-4BCF-98AC-B7CB4ADF5BAA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36135868-6E8E-4BCE-BE07-DB8097A4A050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9E90E646-8C2F-48CF-A182-EFB4A8415035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49E1AB-C8C5-4079-841A-6714508776F4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294" name="Прямоугольник: скругленные углы 293">
                <a:extLst>
                  <a:ext uri="{FF2B5EF4-FFF2-40B4-BE49-F238E27FC236}">
                    <a16:creationId xmlns:a16="http://schemas.microsoft.com/office/drawing/2014/main" id="{E876B8E7-BF73-4393-AEC7-1D1617585AB4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5" name="Прямоугольник: скругленные углы 294">
                <a:extLst>
                  <a:ext uri="{FF2B5EF4-FFF2-40B4-BE49-F238E27FC236}">
                    <a16:creationId xmlns:a16="http://schemas.microsoft.com/office/drawing/2014/main" id="{A54E1D23-EC38-46F9-A260-A34433224F93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6" name="Прямоугольник: скругленные углы 295">
                <a:extLst>
                  <a:ext uri="{FF2B5EF4-FFF2-40B4-BE49-F238E27FC236}">
                    <a16:creationId xmlns:a16="http://schemas.microsoft.com/office/drawing/2014/main" id="{2B555794-2800-4716-9CF3-20C448FA86EC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EC53786B-0C39-4FD5-AB64-0C6E0476B7F7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8B3B0C2C-C6A9-4369-9D90-7F0DAE3CCDFB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F6C6B5C8-9B8C-4FF6-9FCD-0F5C9074F591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88FB522-485A-487B-AA90-1EE1998BCCE7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0BFB3B72-EE7A-487F-B59E-01F0C0E26113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6C5C5458-26E7-42D1-801F-6747F577DF28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7FF06DCC-1285-48E6-A8A5-B26984BAD2CB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18E88EEA-88D7-4BC6-B46C-461BD2FE31C1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0AE9B2E3-BC95-4F08-B75C-32AC60124705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57830A2-7FF9-45C7-A9BF-E36686AEF44D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307" name="Прямоугольник: скругленные углы 306">
                <a:extLst>
                  <a:ext uri="{FF2B5EF4-FFF2-40B4-BE49-F238E27FC236}">
                    <a16:creationId xmlns:a16="http://schemas.microsoft.com/office/drawing/2014/main" id="{723D379A-661A-45C9-93F2-3F1ED0B4DF2A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8" name="Прямоугольник: скругленные углы 307">
                <a:extLst>
                  <a:ext uri="{FF2B5EF4-FFF2-40B4-BE49-F238E27FC236}">
                    <a16:creationId xmlns:a16="http://schemas.microsoft.com/office/drawing/2014/main" id="{4765C42A-4D21-4FC4-BCFA-77FE63E976B0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3CF1DB6D-957F-47B5-821E-6E5EBABC0ABD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8DC8788-1083-4E8E-8C15-AA7B70E7622E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311" name="Группа 310">
                <a:extLst>
                  <a:ext uri="{FF2B5EF4-FFF2-40B4-BE49-F238E27FC236}">
                    <a16:creationId xmlns:a16="http://schemas.microsoft.com/office/drawing/2014/main" id="{86F2BE20-471C-42A1-B28F-600959D35618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315" name="Овал 314">
                  <a:extLst>
                    <a:ext uri="{FF2B5EF4-FFF2-40B4-BE49-F238E27FC236}">
                      <a16:creationId xmlns:a16="http://schemas.microsoft.com/office/drawing/2014/main" id="{D21AF024-CFC7-4CBB-A43F-44069C29759E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316" name="Рисунок 315">
                  <a:extLst>
                    <a:ext uri="{FF2B5EF4-FFF2-40B4-BE49-F238E27FC236}">
                      <a16:creationId xmlns:a16="http://schemas.microsoft.com/office/drawing/2014/main" id="{6C24CB8B-F970-4DBD-A621-193441088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312" name="Группа 311">
                <a:extLst>
                  <a:ext uri="{FF2B5EF4-FFF2-40B4-BE49-F238E27FC236}">
                    <a16:creationId xmlns:a16="http://schemas.microsoft.com/office/drawing/2014/main" id="{8A6608F1-84F1-402E-B8B6-1986DDA75464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313" name="Овал 312">
                  <a:extLst>
                    <a:ext uri="{FF2B5EF4-FFF2-40B4-BE49-F238E27FC236}">
                      <a16:creationId xmlns:a16="http://schemas.microsoft.com/office/drawing/2014/main" id="{02035A40-A6FC-485F-9EF7-E5EFDBD4BA59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314" name="Рисунок 313">
                  <a:extLst>
                    <a:ext uri="{FF2B5EF4-FFF2-40B4-BE49-F238E27FC236}">
                      <a16:creationId xmlns:a16="http://schemas.microsoft.com/office/drawing/2014/main" id="{D0ACBC82-2443-4C3E-976B-A0EDDF87A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17" name="Прямоугольник: скругленные углы 316">
            <a:extLst>
              <a:ext uri="{FF2B5EF4-FFF2-40B4-BE49-F238E27FC236}">
                <a16:creationId xmlns:a16="http://schemas.microsoft.com/office/drawing/2014/main" id="{1BEC01BB-D314-434F-91DA-59C1BAA5658C}"/>
              </a:ext>
            </a:extLst>
          </p:cNvPr>
          <p:cNvSpPr/>
          <p:nvPr/>
        </p:nvSpPr>
        <p:spPr>
          <a:xfrm>
            <a:off x="6755040" y="6293356"/>
            <a:ext cx="928460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C6ABFE7-8911-42B6-BEA8-ABDCE88325DF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Структура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4928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C00EB6E8-CBF2-4FE1-8EC6-CA2ACA9B0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5108540" y="3683545"/>
            <a:ext cx="2180807" cy="1261822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6CDC8437-2085-4FE7-A099-48949B124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3658217"/>
            <a:ext cx="2132566" cy="1312477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83DFA408-F05E-45B1-89B4-231633707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95" y="2774101"/>
            <a:ext cx="2134230" cy="1312477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093CA195-E230-4DE0-96E7-9F62E1494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2772438"/>
            <a:ext cx="2134230" cy="1314140"/>
          </a:xfrm>
          <a:prstGeom prst="rect">
            <a:avLst/>
          </a:prstGeom>
        </p:spPr>
      </p:pic>
      <p:grpSp>
        <p:nvGrpSpPr>
          <p:cNvPr id="348" name="Группа 347">
            <a:extLst>
              <a:ext uri="{FF2B5EF4-FFF2-40B4-BE49-F238E27FC236}">
                <a16:creationId xmlns:a16="http://schemas.microsoft.com/office/drawing/2014/main" id="{E4F03E59-C409-422C-BFAB-793A6D9604FB}"/>
              </a:ext>
            </a:extLst>
          </p:cNvPr>
          <p:cNvGrpSpPr/>
          <p:nvPr/>
        </p:nvGrpSpPr>
        <p:grpSpPr>
          <a:xfrm>
            <a:off x="4639418" y="481863"/>
            <a:ext cx="2984500" cy="5396046"/>
            <a:chOff x="4639418" y="481863"/>
            <a:chExt cx="2984500" cy="5396046"/>
          </a:xfrm>
        </p:grpSpPr>
        <p:sp>
          <p:nvSpPr>
            <p:cNvPr id="349" name="Прямоугольник: скругленные углы 348">
              <a:extLst>
                <a:ext uri="{FF2B5EF4-FFF2-40B4-BE49-F238E27FC236}">
                  <a16:creationId xmlns:a16="http://schemas.microsoft.com/office/drawing/2014/main" id="{563BE931-223D-4C26-925E-296CD5A78AC5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350" name="Группа 349">
              <a:extLst>
                <a:ext uri="{FF2B5EF4-FFF2-40B4-BE49-F238E27FC236}">
                  <a16:creationId xmlns:a16="http://schemas.microsoft.com/office/drawing/2014/main" id="{F633590A-7CA8-4572-9F8A-7601712D2349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351" name="Picture 4" descr="rendered">
                <a:extLst>
                  <a:ext uri="{FF2B5EF4-FFF2-40B4-BE49-F238E27FC236}">
                    <a16:creationId xmlns:a16="http://schemas.microsoft.com/office/drawing/2014/main" id="{7CED7745-C576-4A4D-8FF3-8579D9B90B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2" name="Прямоугольник: скругленные углы 351">
                <a:extLst>
                  <a:ext uri="{FF2B5EF4-FFF2-40B4-BE49-F238E27FC236}">
                    <a16:creationId xmlns:a16="http://schemas.microsoft.com/office/drawing/2014/main" id="{3013C8AD-139C-424B-959A-1B9EA6D402B6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53" name="Picture 2">
                <a:extLst>
                  <a:ext uri="{FF2B5EF4-FFF2-40B4-BE49-F238E27FC236}">
                    <a16:creationId xmlns:a16="http://schemas.microsoft.com/office/drawing/2014/main" id="{2D11D941-664D-4957-8635-363F4B3B5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4" name="Прямоугольник: скругленные углы 353">
                <a:extLst>
                  <a:ext uri="{FF2B5EF4-FFF2-40B4-BE49-F238E27FC236}">
                    <a16:creationId xmlns:a16="http://schemas.microsoft.com/office/drawing/2014/main" id="{D4F0D485-E0B5-425D-B8BB-73E949444E82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45847476-7457-41AE-A42B-91FB2E308795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356" name="Прямоугольник: скругленные углы 355">
                <a:extLst>
                  <a:ext uri="{FF2B5EF4-FFF2-40B4-BE49-F238E27FC236}">
                    <a16:creationId xmlns:a16="http://schemas.microsoft.com/office/drawing/2014/main" id="{E4769AF3-024D-42B6-A943-554D2A928D98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7" name="Прямоугольник: скругленные углы 356">
                <a:extLst>
                  <a:ext uri="{FF2B5EF4-FFF2-40B4-BE49-F238E27FC236}">
                    <a16:creationId xmlns:a16="http://schemas.microsoft.com/office/drawing/2014/main" id="{FA31C062-19BF-44A2-8CFA-9568E357597C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8" name="Прямоугольник: скругленные углы 357">
                <a:extLst>
                  <a:ext uri="{FF2B5EF4-FFF2-40B4-BE49-F238E27FC236}">
                    <a16:creationId xmlns:a16="http://schemas.microsoft.com/office/drawing/2014/main" id="{5BF75807-502F-46C5-9388-EAE4F750069C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9" name="Прямоугольник: скругленные углы 358">
                <a:extLst>
                  <a:ext uri="{FF2B5EF4-FFF2-40B4-BE49-F238E27FC236}">
                    <a16:creationId xmlns:a16="http://schemas.microsoft.com/office/drawing/2014/main" id="{E1536B9B-E11B-4F9A-8D51-E664ECD9DA21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0" name="Прямоугольник: скругленные углы 359">
                <a:extLst>
                  <a:ext uri="{FF2B5EF4-FFF2-40B4-BE49-F238E27FC236}">
                    <a16:creationId xmlns:a16="http://schemas.microsoft.com/office/drawing/2014/main" id="{11D17413-F850-4745-9697-AEE68BE9E148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0BF6A08-2BDD-4AD8-9914-129EA0546968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362" name="Прямоугольник: скругленные углы 361">
                <a:extLst>
                  <a:ext uri="{FF2B5EF4-FFF2-40B4-BE49-F238E27FC236}">
                    <a16:creationId xmlns:a16="http://schemas.microsoft.com/office/drawing/2014/main" id="{81F2B0B7-8BB1-461B-8589-53133295AE38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E252E11-6F10-4F8F-B6AF-E8ED8FB13E27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7348B3CB-28A2-40E2-BBFD-A6F8731389CC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365" name="Прямоугольник: скругленные углы 364">
                <a:extLst>
                  <a:ext uri="{FF2B5EF4-FFF2-40B4-BE49-F238E27FC236}">
                    <a16:creationId xmlns:a16="http://schemas.microsoft.com/office/drawing/2014/main" id="{E819CD39-0F53-4515-9936-FD1A60880C0E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D33045B-93A2-4E57-A617-6812D5724FF0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367" name="Рисунок 366">
                <a:extLst>
                  <a:ext uri="{FF2B5EF4-FFF2-40B4-BE49-F238E27FC236}">
                    <a16:creationId xmlns:a16="http://schemas.microsoft.com/office/drawing/2014/main" id="{53D8315C-F366-4673-9C7A-4C76A4E24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368" name="Рисунок 367">
                <a:extLst>
                  <a:ext uri="{FF2B5EF4-FFF2-40B4-BE49-F238E27FC236}">
                    <a16:creationId xmlns:a16="http://schemas.microsoft.com/office/drawing/2014/main" id="{10752A34-2E2D-4D4F-89E1-341BEDAB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369" name="Рисунок 368">
                <a:extLst>
                  <a:ext uri="{FF2B5EF4-FFF2-40B4-BE49-F238E27FC236}">
                    <a16:creationId xmlns:a16="http://schemas.microsoft.com/office/drawing/2014/main" id="{0BA22B45-22E8-41F4-B96A-F69158E3B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370" name="Прямоугольник: скругленные углы 369">
                <a:extLst>
                  <a:ext uri="{FF2B5EF4-FFF2-40B4-BE49-F238E27FC236}">
                    <a16:creationId xmlns:a16="http://schemas.microsoft.com/office/drawing/2014/main" id="{F1DF420F-5BF0-4FC7-AEB5-339B2632C6C2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1" name="Прямоугольник: скругленные углы 370">
                <a:extLst>
                  <a:ext uri="{FF2B5EF4-FFF2-40B4-BE49-F238E27FC236}">
                    <a16:creationId xmlns:a16="http://schemas.microsoft.com/office/drawing/2014/main" id="{3959ECF0-B87F-48B9-86AC-3B8B53C710CC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1FD59E29-B6C1-4574-B741-A5152F051FB6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F1597754-EEC9-4C21-8992-99196AFB4171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F7355392-00D5-4F52-BF9B-F94A0754AC70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375" name="Прямоугольник: скругленные углы 374">
                <a:extLst>
                  <a:ext uri="{FF2B5EF4-FFF2-40B4-BE49-F238E27FC236}">
                    <a16:creationId xmlns:a16="http://schemas.microsoft.com/office/drawing/2014/main" id="{5E0F5118-6C9F-45E7-8712-F1DC99E8F2C6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6" name="Прямоугольник: скругленные углы 375">
                <a:extLst>
                  <a:ext uri="{FF2B5EF4-FFF2-40B4-BE49-F238E27FC236}">
                    <a16:creationId xmlns:a16="http://schemas.microsoft.com/office/drawing/2014/main" id="{3E8AE9BB-3A91-482C-9D4A-C7197ED911BB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7" name="Прямоугольник: скругленные углы 376">
                <a:extLst>
                  <a:ext uri="{FF2B5EF4-FFF2-40B4-BE49-F238E27FC236}">
                    <a16:creationId xmlns:a16="http://schemas.microsoft.com/office/drawing/2014/main" id="{E203DD4B-C5BD-4EBA-A7EE-D75201C97608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257B5A5F-3146-4E1F-B2CA-91D1DD1F5E77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85CC0756-C26A-401F-8957-D8239245807E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3EE8C3CF-F74B-461A-B1F9-863BF820132D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05221EC6-B707-4894-9A6C-9B940F792F1E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9B1082C9-34C4-4A04-9AB8-9E671D79D544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A8062EDC-49AA-4DB4-AC35-FFCB9C1CB033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9E2DA6B4-8BEC-423D-99B1-23FA0EC0D519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68ED4B49-C016-4BE4-A02B-3D78CE51EEB4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8CAE1351-9872-40CE-B617-4C6BB9F01D3B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F38619BE-EE61-4456-9F46-F592EC60BA59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388" name="Прямоугольник: скругленные углы 387">
                <a:extLst>
                  <a:ext uri="{FF2B5EF4-FFF2-40B4-BE49-F238E27FC236}">
                    <a16:creationId xmlns:a16="http://schemas.microsoft.com/office/drawing/2014/main" id="{008CEF3E-666E-4E8A-BC47-329B2B18AD16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9" name="Прямоугольник: скругленные углы 388">
                <a:extLst>
                  <a:ext uri="{FF2B5EF4-FFF2-40B4-BE49-F238E27FC236}">
                    <a16:creationId xmlns:a16="http://schemas.microsoft.com/office/drawing/2014/main" id="{41326B69-3BA2-4694-9D83-5B2CA0A645D2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E8C1578D-7568-47A9-824C-BD8C5403F83C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95A73F1E-923D-419A-92D6-661D7262B879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392" name="Группа 391">
                <a:extLst>
                  <a:ext uri="{FF2B5EF4-FFF2-40B4-BE49-F238E27FC236}">
                    <a16:creationId xmlns:a16="http://schemas.microsoft.com/office/drawing/2014/main" id="{44E28909-4A3B-4EA1-BE94-1D521587FE08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396" name="Овал 395">
                  <a:extLst>
                    <a:ext uri="{FF2B5EF4-FFF2-40B4-BE49-F238E27FC236}">
                      <a16:creationId xmlns:a16="http://schemas.microsoft.com/office/drawing/2014/main" id="{7B73341D-8084-4C6C-AF68-3DEC7E67E9A3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397" name="Рисунок 396">
                  <a:extLst>
                    <a:ext uri="{FF2B5EF4-FFF2-40B4-BE49-F238E27FC236}">
                      <a16:creationId xmlns:a16="http://schemas.microsoft.com/office/drawing/2014/main" id="{54CF548D-7762-4B83-A380-85A4E3035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393" name="Группа 392">
                <a:extLst>
                  <a:ext uri="{FF2B5EF4-FFF2-40B4-BE49-F238E27FC236}">
                    <a16:creationId xmlns:a16="http://schemas.microsoft.com/office/drawing/2014/main" id="{5C6F4A4D-7EEE-45BD-ACB6-02E3527241EC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394" name="Овал 393">
                  <a:extLst>
                    <a:ext uri="{FF2B5EF4-FFF2-40B4-BE49-F238E27FC236}">
                      <a16:creationId xmlns:a16="http://schemas.microsoft.com/office/drawing/2014/main" id="{D8ECAF87-DB04-4A6C-833E-7AAD9A09D663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395" name="Рисунок 394">
                  <a:extLst>
                    <a:ext uri="{FF2B5EF4-FFF2-40B4-BE49-F238E27FC236}">
                      <a16:creationId xmlns:a16="http://schemas.microsoft.com/office/drawing/2014/main" id="{40FDE990-12EE-4E0B-9B30-62176FED9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98" name="Прямоугольник: скругленные углы 397">
            <a:extLst>
              <a:ext uri="{FF2B5EF4-FFF2-40B4-BE49-F238E27FC236}">
                <a16:creationId xmlns:a16="http://schemas.microsoft.com/office/drawing/2014/main" id="{A19079B5-1AAF-45B6-A622-9C63C43D5CC7}"/>
              </a:ext>
            </a:extLst>
          </p:cNvPr>
          <p:cNvSpPr/>
          <p:nvPr/>
        </p:nvSpPr>
        <p:spPr>
          <a:xfrm>
            <a:off x="7988300" y="6293356"/>
            <a:ext cx="106679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67C29B9F-6D32-45D1-B3E9-A022DB20999D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Экономика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197947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51" name="Рисунок 350">
            <a:extLst>
              <a:ext uri="{FF2B5EF4-FFF2-40B4-BE49-F238E27FC236}">
                <a16:creationId xmlns:a16="http://schemas.microsoft.com/office/drawing/2014/main" id="{DD54BCEC-92BD-4363-A92B-281770D4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9" y="898730"/>
            <a:ext cx="3555111" cy="2189039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C00EB6E8-CBF2-4FE1-8EC6-CA2ACA9B0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5108540" y="3683545"/>
            <a:ext cx="2180807" cy="1261822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6CDC8437-2085-4FE7-A099-48949B12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3658217"/>
            <a:ext cx="2132566" cy="1312477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83DFA408-F05E-45B1-89B4-23163370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95" y="2774101"/>
            <a:ext cx="2134230" cy="1312477"/>
          </a:xfrm>
          <a:prstGeom prst="rect">
            <a:avLst/>
          </a:prstGeom>
        </p:spPr>
      </p:pic>
      <p:grpSp>
        <p:nvGrpSpPr>
          <p:cNvPr id="352" name="Группа 351">
            <a:extLst>
              <a:ext uri="{FF2B5EF4-FFF2-40B4-BE49-F238E27FC236}">
                <a16:creationId xmlns:a16="http://schemas.microsoft.com/office/drawing/2014/main" id="{D06E4746-C7B0-4DAB-93C9-F02EAD732547}"/>
              </a:ext>
            </a:extLst>
          </p:cNvPr>
          <p:cNvGrpSpPr/>
          <p:nvPr/>
        </p:nvGrpSpPr>
        <p:grpSpPr>
          <a:xfrm>
            <a:off x="4639418" y="481863"/>
            <a:ext cx="2984500" cy="5396046"/>
            <a:chOff x="4639418" y="481863"/>
            <a:chExt cx="2984500" cy="5396046"/>
          </a:xfrm>
        </p:grpSpPr>
        <p:sp>
          <p:nvSpPr>
            <p:cNvPr id="353" name="Прямоугольник: скругленные углы 352">
              <a:extLst>
                <a:ext uri="{FF2B5EF4-FFF2-40B4-BE49-F238E27FC236}">
                  <a16:creationId xmlns:a16="http://schemas.microsoft.com/office/drawing/2014/main" id="{C51163B3-AC78-41EF-9AA8-82B3792DC8DE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354" name="Группа 353">
              <a:extLst>
                <a:ext uri="{FF2B5EF4-FFF2-40B4-BE49-F238E27FC236}">
                  <a16:creationId xmlns:a16="http://schemas.microsoft.com/office/drawing/2014/main" id="{B824AD33-9B02-4234-935B-CAC912DB52CC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355" name="Picture 4" descr="rendered">
                <a:extLst>
                  <a:ext uri="{FF2B5EF4-FFF2-40B4-BE49-F238E27FC236}">
                    <a16:creationId xmlns:a16="http://schemas.microsoft.com/office/drawing/2014/main" id="{0545E7F1-2BD0-4B09-92E2-2D24EAA4F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6" name="Прямоугольник: скругленные углы 355">
                <a:extLst>
                  <a:ext uri="{FF2B5EF4-FFF2-40B4-BE49-F238E27FC236}">
                    <a16:creationId xmlns:a16="http://schemas.microsoft.com/office/drawing/2014/main" id="{24CBF7EC-4A01-46CD-957E-678756DD48C5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57" name="Picture 2">
                <a:extLst>
                  <a:ext uri="{FF2B5EF4-FFF2-40B4-BE49-F238E27FC236}">
                    <a16:creationId xmlns:a16="http://schemas.microsoft.com/office/drawing/2014/main" id="{79ED2435-7B60-4990-9AB7-EEE286C54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8" name="Прямоугольник: скругленные углы 357">
                <a:extLst>
                  <a:ext uri="{FF2B5EF4-FFF2-40B4-BE49-F238E27FC236}">
                    <a16:creationId xmlns:a16="http://schemas.microsoft.com/office/drawing/2014/main" id="{1DBDE922-C52C-4382-8591-0DCD65407A70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2DA5AF8F-1928-47B4-B36A-359E3EF7F1CE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360" name="Прямоугольник: скругленные углы 359">
                <a:extLst>
                  <a:ext uri="{FF2B5EF4-FFF2-40B4-BE49-F238E27FC236}">
                    <a16:creationId xmlns:a16="http://schemas.microsoft.com/office/drawing/2014/main" id="{5EA09D3B-09AD-41E6-B04B-6212E34756DA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1" name="Прямоугольник: скругленные углы 360">
                <a:extLst>
                  <a:ext uri="{FF2B5EF4-FFF2-40B4-BE49-F238E27FC236}">
                    <a16:creationId xmlns:a16="http://schemas.microsoft.com/office/drawing/2014/main" id="{2F64EBA2-0909-4CE0-9E11-65990081B13C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2" name="Прямоугольник: скругленные углы 361">
                <a:extLst>
                  <a:ext uri="{FF2B5EF4-FFF2-40B4-BE49-F238E27FC236}">
                    <a16:creationId xmlns:a16="http://schemas.microsoft.com/office/drawing/2014/main" id="{008DF193-6A69-4BC9-BF65-E951CCE1ABC2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3" name="Прямоугольник: скругленные углы 362">
                <a:extLst>
                  <a:ext uri="{FF2B5EF4-FFF2-40B4-BE49-F238E27FC236}">
                    <a16:creationId xmlns:a16="http://schemas.microsoft.com/office/drawing/2014/main" id="{9D69DE50-6C39-4185-9513-6A622C7DE363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4" name="Прямоугольник: скругленные углы 363">
                <a:extLst>
                  <a:ext uri="{FF2B5EF4-FFF2-40B4-BE49-F238E27FC236}">
                    <a16:creationId xmlns:a16="http://schemas.microsoft.com/office/drawing/2014/main" id="{C38BB6C3-3C8C-469F-BE85-3B64C2F65A17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91FFF6A-1444-4C63-9CFA-BB03640E8FDF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366" name="Прямоугольник: скругленные углы 365">
                <a:extLst>
                  <a:ext uri="{FF2B5EF4-FFF2-40B4-BE49-F238E27FC236}">
                    <a16:creationId xmlns:a16="http://schemas.microsoft.com/office/drawing/2014/main" id="{9961AF0C-05AB-49A7-9C0B-3E1B08823A74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8542C4C-72CC-46DF-8862-6C968F54AFF9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DA1EDED5-F2BF-4F3C-BC55-AD054D0CC430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369" name="Прямоугольник: скругленные углы 368">
                <a:extLst>
                  <a:ext uri="{FF2B5EF4-FFF2-40B4-BE49-F238E27FC236}">
                    <a16:creationId xmlns:a16="http://schemas.microsoft.com/office/drawing/2014/main" id="{0E698E2D-5F5C-4EC3-BFD8-FEDACA188D7E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876EEA22-EE0B-4E9F-BBD3-F0E27F25DC01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371" name="Рисунок 370">
                <a:extLst>
                  <a:ext uri="{FF2B5EF4-FFF2-40B4-BE49-F238E27FC236}">
                    <a16:creationId xmlns:a16="http://schemas.microsoft.com/office/drawing/2014/main" id="{A809780E-AED5-4180-9B74-F2ED4E73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372" name="Рисунок 371">
                <a:extLst>
                  <a:ext uri="{FF2B5EF4-FFF2-40B4-BE49-F238E27FC236}">
                    <a16:creationId xmlns:a16="http://schemas.microsoft.com/office/drawing/2014/main" id="{49CF628E-2BE4-44AA-8820-E87CC2C02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373" name="Рисунок 372">
                <a:extLst>
                  <a:ext uri="{FF2B5EF4-FFF2-40B4-BE49-F238E27FC236}">
                    <a16:creationId xmlns:a16="http://schemas.microsoft.com/office/drawing/2014/main" id="{6C12468E-A755-47E5-9F59-50AF28C79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374" name="Прямоугольник: скругленные углы 373">
                <a:extLst>
                  <a:ext uri="{FF2B5EF4-FFF2-40B4-BE49-F238E27FC236}">
                    <a16:creationId xmlns:a16="http://schemas.microsoft.com/office/drawing/2014/main" id="{64A59889-0E85-41AA-9EFF-A6297A736DF6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5" name="Прямоугольник: скругленные углы 374">
                <a:extLst>
                  <a:ext uri="{FF2B5EF4-FFF2-40B4-BE49-F238E27FC236}">
                    <a16:creationId xmlns:a16="http://schemas.microsoft.com/office/drawing/2014/main" id="{B92D16AF-177A-44BF-A14F-60A2801C2234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39FBE3A9-2BFF-47EB-974C-04D8B40D9D3B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624AB582-9DB0-4398-9493-B34EE2AE02F5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C7E6DA80-3C79-4F7D-9C05-0F2A4CE546E7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379" name="Прямоугольник: скругленные углы 378">
                <a:extLst>
                  <a:ext uri="{FF2B5EF4-FFF2-40B4-BE49-F238E27FC236}">
                    <a16:creationId xmlns:a16="http://schemas.microsoft.com/office/drawing/2014/main" id="{BCC0A2D2-3FC8-4774-8984-0EF4A5A5F5D0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0" name="Прямоугольник: скругленные углы 379">
                <a:extLst>
                  <a:ext uri="{FF2B5EF4-FFF2-40B4-BE49-F238E27FC236}">
                    <a16:creationId xmlns:a16="http://schemas.microsoft.com/office/drawing/2014/main" id="{67F4EF7A-3768-4140-872C-EAA793244DD7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1" name="Прямоугольник: скругленные углы 380">
                <a:extLst>
                  <a:ext uri="{FF2B5EF4-FFF2-40B4-BE49-F238E27FC236}">
                    <a16:creationId xmlns:a16="http://schemas.microsoft.com/office/drawing/2014/main" id="{F43C78F5-8094-4A83-9738-6FC96F098475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0A2A0102-95EB-4CD2-B5E9-8BB19A31A487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5CF7E004-0885-43C8-A3EF-C4EB76FBE29E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2D7FA360-CF24-40A3-BEBD-BD6DB69F67B8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FACCD9D-4748-4912-B0DD-8A5C10FA2821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A60EE026-792A-4DDD-8411-D6FC36804311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30F8DB8A-BF6B-4874-BF99-0407668C79D7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682F3CC7-866B-4794-B927-8CC4A526C66F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1185EEDA-CDCB-42B7-9D08-102EF22091C2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3059E8CA-87DF-4926-95DB-D54738CEC235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128BB1C-1EC8-4A68-800E-EBE0A87E2866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392" name="Прямоугольник: скругленные углы 391">
                <a:extLst>
                  <a:ext uri="{FF2B5EF4-FFF2-40B4-BE49-F238E27FC236}">
                    <a16:creationId xmlns:a16="http://schemas.microsoft.com/office/drawing/2014/main" id="{A8002889-3EA3-415F-8825-A8F4A8465D67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93" name="Прямоугольник: скругленные углы 392">
                <a:extLst>
                  <a:ext uri="{FF2B5EF4-FFF2-40B4-BE49-F238E27FC236}">
                    <a16:creationId xmlns:a16="http://schemas.microsoft.com/office/drawing/2014/main" id="{429D81C2-D6AE-49FF-A739-20A8EE44E7DD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9D226CEE-166C-4148-AEB3-AD4714D51F58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61B31CA0-6AEC-48AF-85E0-9B4C7505D0CA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396" name="Группа 395">
                <a:extLst>
                  <a:ext uri="{FF2B5EF4-FFF2-40B4-BE49-F238E27FC236}">
                    <a16:creationId xmlns:a16="http://schemas.microsoft.com/office/drawing/2014/main" id="{4E3FC769-0A34-4552-9458-62FF77B37D20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400" name="Овал 399">
                  <a:extLst>
                    <a:ext uri="{FF2B5EF4-FFF2-40B4-BE49-F238E27FC236}">
                      <a16:creationId xmlns:a16="http://schemas.microsoft.com/office/drawing/2014/main" id="{EC03BF74-2E58-492E-BEC2-951DDA7C3120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401" name="Рисунок 400">
                  <a:extLst>
                    <a:ext uri="{FF2B5EF4-FFF2-40B4-BE49-F238E27FC236}">
                      <a16:creationId xmlns:a16="http://schemas.microsoft.com/office/drawing/2014/main" id="{E5154C1C-68F5-4488-8A24-15C0E467B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397" name="Группа 396">
                <a:extLst>
                  <a:ext uri="{FF2B5EF4-FFF2-40B4-BE49-F238E27FC236}">
                    <a16:creationId xmlns:a16="http://schemas.microsoft.com/office/drawing/2014/main" id="{9AF90B17-AC89-4EBF-B111-221366062A30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398" name="Овал 397">
                  <a:extLst>
                    <a:ext uri="{FF2B5EF4-FFF2-40B4-BE49-F238E27FC236}">
                      <a16:creationId xmlns:a16="http://schemas.microsoft.com/office/drawing/2014/main" id="{A53F12AE-BADF-415D-9902-1C56E04A590D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399" name="Рисунок 398">
                  <a:extLst>
                    <a:ext uri="{FF2B5EF4-FFF2-40B4-BE49-F238E27FC236}">
                      <a16:creationId xmlns:a16="http://schemas.microsoft.com/office/drawing/2014/main" id="{34F20025-041D-4F92-8064-5760E1EB5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02" name="Прямоугольник: скругленные углы 401">
            <a:extLst>
              <a:ext uri="{FF2B5EF4-FFF2-40B4-BE49-F238E27FC236}">
                <a16:creationId xmlns:a16="http://schemas.microsoft.com/office/drawing/2014/main" id="{8CE430B9-D543-4D27-B0C3-0858AFB7C20E}"/>
              </a:ext>
            </a:extLst>
          </p:cNvPr>
          <p:cNvSpPr/>
          <p:nvPr/>
        </p:nvSpPr>
        <p:spPr>
          <a:xfrm>
            <a:off x="7988300" y="6293356"/>
            <a:ext cx="106679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FA2CBDF6-4ED9-4E06-8055-2E6C17F79A11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Экономика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66029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DD993A-1E94-4186-B386-9596020B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57" y="901500"/>
            <a:ext cx="3555111" cy="21862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E6A0C44-3197-47F4-B18E-C40D2E95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9" y="898730"/>
            <a:ext cx="3555111" cy="2189039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B6556398-62EE-4F88-9667-6BF99AE417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5108540" y="3102985"/>
            <a:ext cx="2180807" cy="1261822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92D269FD-C8BD-4E07-85F3-43A8FE457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88" y="3077657"/>
            <a:ext cx="2132566" cy="1312477"/>
          </a:xfrm>
          <a:prstGeom prst="rect">
            <a:avLst/>
          </a:prstGeom>
        </p:spPr>
      </p:pic>
      <p:grpSp>
        <p:nvGrpSpPr>
          <p:cNvPr id="229" name="Группа 228">
            <a:extLst>
              <a:ext uri="{FF2B5EF4-FFF2-40B4-BE49-F238E27FC236}">
                <a16:creationId xmlns:a16="http://schemas.microsoft.com/office/drawing/2014/main" id="{F6D2B6C9-00C2-418A-84FD-154DFDD5F335}"/>
              </a:ext>
            </a:extLst>
          </p:cNvPr>
          <p:cNvGrpSpPr/>
          <p:nvPr/>
        </p:nvGrpSpPr>
        <p:grpSpPr>
          <a:xfrm>
            <a:off x="4639418" y="481863"/>
            <a:ext cx="2984500" cy="5396046"/>
            <a:chOff x="4639418" y="481863"/>
            <a:chExt cx="2984500" cy="5396046"/>
          </a:xfrm>
        </p:grpSpPr>
        <p:sp>
          <p:nvSpPr>
            <p:cNvPr id="230" name="Прямоугольник: скругленные углы 229">
              <a:extLst>
                <a:ext uri="{FF2B5EF4-FFF2-40B4-BE49-F238E27FC236}">
                  <a16:creationId xmlns:a16="http://schemas.microsoft.com/office/drawing/2014/main" id="{2DA26895-A8AA-4E26-847F-8ECE279FF0C7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31" name="Группа 230">
              <a:extLst>
                <a:ext uri="{FF2B5EF4-FFF2-40B4-BE49-F238E27FC236}">
                  <a16:creationId xmlns:a16="http://schemas.microsoft.com/office/drawing/2014/main" id="{9D4905B9-6262-4A18-A7AC-7756C1B641EF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232" name="Picture 4" descr="rendered">
                <a:extLst>
                  <a:ext uri="{FF2B5EF4-FFF2-40B4-BE49-F238E27FC236}">
                    <a16:creationId xmlns:a16="http://schemas.microsoft.com/office/drawing/2014/main" id="{99272A8D-381A-4877-AF63-8718A22E16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3" name="Прямоугольник: скругленные углы 232">
                <a:extLst>
                  <a:ext uri="{FF2B5EF4-FFF2-40B4-BE49-F238E27FC236}">
                    <a16:creationId xmlns:a16="http://schemas.microsoft.com/office/drawing/2014/main" id="{33DFFDCE-10BE-4866-B41C-288EC80482EC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34" name="Picture 2">
                <a:extLst>
                  <a:ext uri="{FF2B5EF4-FFF2-40B4-BE49-F238E27FC236}">
                    <a16:creationId xmlns:a16="http://schemas.microsoft.com/office/drawing/2014/main" id="{4283CCDB-368D-4E94-ACCD-84B332AA7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5" name="Прямоугольник: скругленные углы 234">
                <a:extLst>
                  <a:ext uri="{FF2B5EF4-FFF2-40B4-BE49-F238E27FC236}">
                    <a16:creationId xmlns:a16="http://schemas.microsoft.com/office/drawing/2014/main" id="{87EF4ED2-05DE-4A4E-BD86-3114BAC0F866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39C5ED3-9467-435D-86FA-E497B2EC4F6D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237" name="Прямоугольник: скругленные углы 236">
                <a:extLst>
                  <a:ext uri="{FF2B5EF4-FFF2-40B4-BE49-F238E27FC236}">
                    <a16:creationId xmlns:a16="http://schemas.microsoft.com/office/drawing/2014/main" id="{A7AC7AEA-90FC-43DF-85D7-7C6CE4600C8E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8" name="Прямоугольник: скругленные углы 237">
                <a:extLst>
                  <a:ext uri="{FF2B5EF4-FFF2-40B4-BE49-F238E27FC236}">
                    <a16:creationId xmlns:a16="http://schemas.microsoft.com/office/drawing/2014/main" id="{60FC4A9F-6AC2-481B-949F-83BDF6538498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9" name="Прямоугольник: скругленные углы 238">
                <a:extLst>
                  <a:ext uri="{FF2B5EF4-FFF2-40B4-BE49-F238E27FC236}">
                    <a16:creationId xmlns:a16="http://schemas.microsoft.com/office/drawing/2014/main" id="{4D0C4C41-77E8-45F7-AC2D-C8D6BA0CF339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0" name="Прямоугольник: скругленные углы 239">
                <a:extLst>
                  <a:ext uri="{FF2B5EF4-FFF2-40B4-BE49-F238E27FC236}">
                    <a16:creationId xmlns:a16="http://schemas.microsoft.com/office/drawing/2014/main" id="{4A1A01AD-7882-423B-89AF-2C3AEB36297C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1" name="Прямоугольник: скругленные углы 240">
                <a:extLst>
                  <a:ext uri="{FF2B5EF4-FFF2-40B4-BE49-F238E27FC236}">
                    <a16:creationId xmlns:a16="http://schemas.microsoft.com/office/drawing/2014/main" id="{010455A6-99B4-40D4-B288-8C9AE9308475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7C9346E-165A-453A-ADC4-09701FFE62A2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243" name="Прямоугольник: скругленные углы 242">
                <a:extLst>
                  <a:ext uri="{FF2B5EF4-FFF2-40B4-BE49-F238E27FC236}">
                    <a16:creationId xmlns:a16="http://schemas.microsoft.com/office/drawing/2014/main" id="{8A061DE7-54FD-4D26-AFE4-F17A06A8BA51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EDE4146-394E-47A0-9D7E-E6AB2EF47319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B2CB45DF-C4B8-48DE-BA6A-8578271CBA53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246" name="Прямоугольник: скругленные углы 245">
                <a:extLst>
                  <a:ext uri="{FF2B5EF4-FFF2-40B4-BE49-F238E27FC236}">
                    <a16:creationId xmlns:a16="http://schemas.microsoft.com/office/drawing/2014/main" id="{2CE08C6A-D74A-4D19-BAFB-6356FF39E114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8DAACC02-1A03-43AC-8F1D-02DC7F62D190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248" name="Рисунок 247">
                <a:extLst>
                  <a:ext uri="{FF2B5EF4-FFF2-40B4-BE49-F238E27FC236}">
                    <a16:creationId xmlns:a16="http://schemas.microsoft.com/office/drawing/2014/main" id="{C43C750B-4038-4640-ACCB-9D665E2E7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49" name="Рисунок 248">
                <a:extLst>
                  <a:ext uri="{FF2B5EF4-FFF2-40B4-BE49-F238E27FC236}">
                    <a16:creationId xmlns:a16="http://schemas.microsoft.com/office/drawing/2014/main" id="{583E221B-D819-4028-89F0-DA8658810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50" name="Рисунок 249">
                <a:extLst>
                  <a:ext uri="{FF2B5EF4-FFF2-40B4-BE49-F238E27FC236}">
                    <a16:creationId xmlns:a16="http://schemas.microsoft.com/office/drawing/2014/main" id="{193E3A2C-F420-4A7C-9F06-BA1870346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251" name="Прямоугольник: скругленные углы 250">
                <a:extLst>
                  <a:ext uri="{FF2B5EF4-FFF2-40B4-BE49-F238E27FC236}">
                    <a16:creationId xmlns:a16="http://schemas.microsoft.com/office/drawing/2014/main" id="{DCC7F603-47BF-4F75-800A-9422EDA7419C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2" name="Прямоугольник: скругленные углы 251">
                <a:extLst>
                  <a:ext uri="{FF2B5EF4-FFF2-40B4-BE49-F238E27FC236}">
                    <a16:creationId xmlns:a16="http://schemas.microsoft.com/office/drawing/2014/main" id="{BC21EF2B-E553-406D-902A-7F3D4F3316CF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7760FB30-4738-42DB-BB23-94CE2F3C975B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AD909147-E004-483F-BFF2-5190295562C4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2774D522-5BC3-496D-AD53-DC2447031B1C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256" name="Прямоугольник: скругленные углы 255">
                <a:extLst>
                  <a:ext uri="{FF2B5EF4-FFF2-40B4-BE49-F238E27FC236}">
                    <a16:creationId xmlns:a16="http://schemas.microsoft.com/office/drawing/2014/main" id="{A0C3BDFA-92F5-4F55-942F-8E258087AB3C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7" name="Прямоугольник: скругленные углы 256">
                <a:extLst>
                  <a:ext uri="{FF2B5EF4-FFF2-40B4-BE49-F238E27FC236}">
                    <a16:creationId xmlns:a16="http://schemas.microsoft.com/office/drawing/2014/main" id="{AD120E53-134D-4B55-A8D5-527F2BF2143D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8" name="Прямоугольник: скругленные углы 257">
                <a:extLst>
                  <a:ext uri="{FF2B5EF4-FFF2-40B4-BE49-F238E27FC236}">
                    <a16:creationId xmlns:a16="http://schemas.microsoft.com/office/drawing/2014/main" id="{5ADC7FF1-39B9-4E6C-AE8B-B88AC6C340F3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882108A-CC64-4993-A6BF-4C22B168953C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9397B98-EF1C-4195-A915-8E5CB7F843CE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7D164CC-CA1F-492B-B48E-F9A3A6423489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2CF5EB1-AFB8-47AC-AC40-15B1542A0AB1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DCB309E-E5E7-4203-AD05-19AE9014F8D8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9BFEFE1F-342C-4D32-A70D-00BA5B891094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E07255C9-3D7E-4F37-8B69-61B2129C21C4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E1BC1B66-C319-4334-B064-3AE12D3B2E80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21937CA-7248-4E39-A3BA-FCE37D70316F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7C10175E-9C17-4816-A1B5-3335B3739504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269" name="Прямоугольник: скругленные углы 268">
                <a:extLst>
                  <a:ext uri="{FF2B5EF4-FFF2-40B4-BE49-F238E27FC236}">
                    <a16:creationId xmlns:a16="http://schemas.microsoft.com/office/drawing/2014/main" id="{D18358D0-17D4-478D-8D1F-028A570CFFFD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0" name="Прямоугольник: скругленные углы 269">
                <a:extLst>
                  <a:ext uri="{FF2B5EF4-FFF2-40B4-BE49-F238E27FC236}">
                    <a16:creationId xmlns:a16="http://schemas.microsoft.com/office/drawing/2014/main" id="{41D8406F-3230-470B-AC95-8ADFFD2A458E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F6ACD04-8E4E-4842-841C-6E7F08B07B8C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26DD7FA-05C0-4D7C-AE16-7B45C6E611E6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37B2A651-6B97-4D41-BA81-C86C59B87B6F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277" name="Овал 276">
                  <a:extLst>
                    <a:ext uri="{FF2B5EF4-FFF2-40B4-BE49-F238E27FC236}">
                      <a16:creationId xmlns:a16="http://schemas.microsoft.com/office/drawing/2014/main" id="{2F07E408-B716-4AB9-8485-CF5250678E81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8" name="Рисунок 277">
                  <a:extLst>
                    <a:ext uri="{FF2B5EF4-FFF2-40B4-BE49-F238E27FC236}">
                      <a16:creationId xmlns:a16="http://schemas.microsoft.com/office/drawing/2014/main" id="{CFE4ACBE-2DFC-44BA-8D29-99F9DE317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274" name="Группа 273">
                <a:extLst>
                  <a:ext uri="{FF2B5EF4-FFF2-40B4-BE49-F238E27FC236}">
                    <a16:creationId xmlns:a16="http://schemas.microsoft.com/office/drawing/2014/main" id="{7508CDF7-25B0-402F-90EF-010B56F35B71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275" name="Овал 274">
                  <a:extLst>
                    <a:ext uri="{FF2B5EF4-FFF2-40B4-BE49-F238E27FC236}">
                      <a16:creationId xmlns:a16="http://schemas.microsoft.com/office/drawing/2014/main" id="{21CF605E-573C-479E-8A93-DD5F4B826753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6" name="Рисунок 275">
                  <a:extLst>
                    <a:ext uri="{FF2B5EF4-FFF2-40B4-BE49-F238E27FC236}">
                      <a16:creationId xmlns:a16="http://schemas.microsoft.com/office/drawing/2014/main" id="{C75E237C-724D-4218-A92A-DCC52EAB5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9" name="Прямоугольник: скругленные углы 278">
            <a:extLst>
              <a:ext uri="{FF2B5EF4-FFF2-40B4-BE49-F238E27FC236}">
                <a16:creationId xmlns:a16="http://schemas.microsoft.com/office/drawing/2014/main" id="{65E3528C-21A2-43FF-9D48-DE2923C98484}"/>
              </a:ext>
            </a:extLst>
          </p:cNvPr>
          <p:cNvSpPr/>
          <p:nvPr/>
        </p:nvSpPr>
        <p:spPr>
          <a:xfrm>
            <a:off x="7988300" y="6293356"/>
            <a:ext cx="106679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D65A8CE-3158-4DB6-8E82-75357261665D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Экономика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17259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F0EC-9EE9-41F3-8DB6-49636499C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EAC60-065A-46B7-93E8-A1BEF7705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1917E88-C84D-4AD2-8E3D-AFC8F89C6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7"/>
          <a:stretch/>
        </p:blipFill>
        <p:spPr bwMode="auto">
          <a:xfrm>
            <a:off x="8657677" y="800541"/>
            <a:ext cx="5152397" cy="49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6F1CC84-9EED-4342-B21D-2038F6FE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2" y="9424679"/>
            <a:ext cx="1771223" cy="5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D057E9-30DB-47A8-88D6-72B97E21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89" y="9355700"/>
            <a:ext cx="1928880" cy="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B67BF5E-3FDB-45DF-8092-B62EC4D9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" y="9029673"/>
            <a:ext cx="2281019" cy="11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7F8C4EE-6E6A-4BA1-BF03-BB5A692A3CF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984" y="6962117"/>
            <a:ext cx="933753" cy="1182415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66C0607-C0DA-42C7-ACB6-E452121E41ED}"/>
              </a:ext>
            </a:extLst>
          </p:cNvPr>
          <p:cNvGrpSpPr/>
          <p:nvPr/>
        </p:nvGrpSpPr>
        <p:grpSpPr>
          <a:xfrm>
            <a:off x="2976174" y="-1943145"/>
            <a:ext cx="6077663" cy="1789867"/>
            <a:chOff x="2976174" y="-447471"/>
            <a:chExt cx="6077663" cy="1789867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5CD32DE0-3FE9-427A-A028-602AE8415336}"/>
                </a:ext>
              </a:extLst>
            </p:cNvPr>
            <p:cNvSpPr/>
            <p:nvPr/>
          </p:nvSpPr>
          <p:spPr>
            <a:xfrm rot="5400000">
              <a:off x="5185762" y="-2500157"/>
              <a:ext cx="1658490" cy="57638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8345AB-DFE0-4FC2-AB92-82FC139A23A5}"/>
                </a:ext>
              </a:extLst>
            </p:cNvPr>
            <p:cNvSpPr txBox="1"/>
            <p:nvPr/>
          </p:nvSpPr>
          <p:spPr>
            <a:xfrm>
              <a:off x="2976174" y="18957"/>
              <a:ext cx="6077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Trinity</a:t>
              </a:r>
              <a:endParaRPr lang="ru-RU" sz="88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FDEC2B9-26FF-4C25-B0E8-5C6EB6D54DD4}"/>
              </a:ext>
            </a:extLst>
          </p:cNvPr>
          <p:cNvGrpSpPr/>
          <p:nvPr/>
        </p:nvGrpSpPr>
        <p:grpSpPr>
          <a:xfrm>
            <a:off x="3294723" y="2090900"/>
            <a:ext cx="2731919" cy="584775"/>
            <a:chOff x="-3630079" y="-3502230"/>
            <a:chExt cx="2731919" cy="584775"/>
          </a:xfrm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C4BE1D0D-B0BE-4DD6-B4D8-96DCA149E10D}"/>
                </a:ext>
              </a:extLst>
            </p:cNvPr>
            <p:cNvSpPr/>
            <p:nvPr/>
          </p:nvSpPr>
          <p:spPr>
            <a:xfrm>
              <a:off x="-3630079" y="-3477100"/>
              <a:ext cx="2720282" cy="49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08E27-14D2-4CC7-B632-86F934CDDF23}"/>
                </a:ext>
              </a:extLst>
            </p:cNvPr>
            <p:cNvSpPr txBox="1"/>
            <p:nvPr/>
          </p:nvSpPr>
          <p:spPr>
            <a:xfrm>
              <a:off x="-3618442" y="-3502230"/>
              <a:ext cx="27202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Нет доверия 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7EE37B7-A287-47EB-89A6-30F07A8486F2}"/>
              </a:ext>
            </a:extLst>
          </p:cNvPr>
          <p:cNvGrpSpPr/>
          <p:nvPr/>
        </p:nvGrpSpPr>
        <p:grpSpPr>
          <a:xfrm>
            <a:off x="3294721" y="2966929"/>
            <a:ext cx="2932238" cy="584775"/>
            <a:chOff x="483010" y="-2972055"/>
            <a:chExt cx="2932238" cy="584775"/>
          </a:xfrm>
        </p:grpSpPr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89DA24B0-683D-4CCC-8211-7C034D4EF4C6}"/>
                </a:ext>
              </a:extLst>
            </p:cNvPr>
            <p:cNvSpPr/>
            <p:nvPr/>
          </p:nvSpPr>
          <p:spPr>
            <a:xfrm>
              <a:off x="483010" y="-2945016"/>
              <a:ext cx="2788863" cy="49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BA903F-A0D5-4607-B989-9F2B1F5C7DD6}"/>
                </a:ext>
              </a:extLst>
            </p:cNvPr>
            <p:cNvSpPr txBox="1"/>
            <p:nvPr/>
          </p:nvSpPr>
          <p:spPr>
            <a:xfrm>
              <a:off x="557805" y="-2972055"/>
              <a:ext cx="2857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Нет гарантий 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9E9DBBC-6202-4284-ABFA-4D6D92799B49}"/>
              </a:ext>
            </a:extLst>
          </p:cNvPr>
          <p:cNvGrpSpPr/>
          <p:nvPr/>
        </p:nvGrpSpPr>
        <p:grpSpPr>
          <a:xfrm>
            <a:off x="3277974" y="3870158"/>
            <a:ext cx="5247669" cy="584775"/>
            <a:chOff x="-3681910" y="-1817988"/>
            <a:chExt cx="5247669" cy="584775"/>
          </a:xfrm>
        </p:grpSpPr>
        <p:sp>
          <p:nvSpPr>
            <p:cNvPr id="61" name="Прямоугольник: скругленные углы 60">
              <a:extLst>
                <a:ext uri="{FF2B5EF4-FFF2-40B4-BE49-F238E27FC236}">
                  <a16:creationId xmlns:a16="http://schemas.microsoft.com/office/drawing/2014/main" id="{072EF9E8-FD51-4BAA-8641-90CA4AEAD6D6}"/>
                </a:ext>
              </a:extLst>
            </p:cNvPr>
            <p:cNvSpPr/>
            <p:nvPr/>
          </p:nvSpPr>
          <p:spPr>
            <a:xfrm>
              <a:off x="-3681910" y="-1805199"/>
              <a:ext cx="5091610" cy="49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61D65C-0F74-401E-8CCE-E57E377FED2D}"/>
                </a:ext>
              </a:extLst>
            </p:cNvPr>
            <p:cNvSpPr txBox="1"/>
            <p:nvPr/>
          </p:nvSpPr>
          <p:spPr>
            <a:xfrm>
              <a:off x="-3640151" y="-1817988"/>
              <a:ext cx="5205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Нет юридической защиты 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7E9A405-416A-4CCD-B4B6-CF03C2D8C829}"/>
              </a:ext>
            </a:extLst>
          </p:cNvPr>
          <p:cNvGrpSpPr/>
          <p:nvPr/>
        </p:nvGrpSpPr>
        <p:grpSpPr>
          <a:xfrm>
            <a:off x="3341342" y="4770861"/>
            <a:ext cx="5250318" cy="584775"/>
            <a:chOff x="-3820449" y="-760955"/>
            <a:chExt cx="5250318" cy="584775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E0F49771-04D3-468C-9F27-143854F78CB5}"/>
                </a:ext>
              </a:extLst>
            </p:cNvPr>
            <p:cNvSpPr/>
            <p:nvPr/>
          </p:nvSpPr>
          <p:spPr>
            <a:xfrm>
              <a:off x="-3820449" y="-760955"/>
              <a:ext cx="5100609" cy="49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32E5D0-D15B-4A51-9642-76CB821DA5E4}"/>
                </a:ext>
              </a:extLst>
            </p:cNvPr>
            <p:cNvSpPr txBox="1"/>
            <p:nvPr/>
          </p:nvSpPr>
          <p:spPr>
            <a:xfrm>
              <a:off x="-3776041" y="-760955"/>
              <a:ext cx="5205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Сложно, долго, непонятно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4F0E1D-1492-4814-A46A-72722792B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0" y="611796"/>
            <a:ext cx="2336163" cy="528176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2AA53E-0B8E-4612-96BF-C5EC0BB3788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32" y="398950"/>
            <a:ext cx="4857701" cy="134780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A1D4EE3C-7CFF-4FD7-B091-4796BB750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5102">
            <a:off x="12421983" y="1349666"/>
            <a:ext cx="1590517" cy="75923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B037D6A6-C165-4F34-B4F4-823496257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2620">
            <a:off x="12281758" y="5270436"/>
            <a:ext cx="1970135" cy="759236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DC4F010-4174-49A4-B860-CF0B2F3C7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919">
            <a:off x="-3766957" y="2233525"/>
            <a:ext cx="3887623" cy="759236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7E7C58C9-D0B2-481D-A210-2185FE598A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2651">
            <a:off x="-3382869" y="5322764"/>
            <a:ext cx="2987069" cy="75923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8503D42-AC0D-49CC-82CE-311E7D5C42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23" y="7123591"/>
            <a:ext cx="1722398" cy="2007904"/>
          </a:xfrm>
          <a:prstGeom prst="rect">
            <a:avLst/>
          </a:prstGeom>
        </p:spPr>
      </p:pic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57D75F88-30D5-4DCF-A6D0-8DF9C2C6E7A0}"/>
              </a:ext>
            </a:extLst>
          </p:cNvPr>
          <p:cNvSpPr/>
          <p:nvPr/>
        </p:nvSpPr>
        <p:spPr>
          <a:xfrm>
            <a:off x="373856" y="6293356"/>
            <a:ext cx="952500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A50011-9F31-4BE6-9101-2FC719782E8E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ЦА        Анализ рынка        Продукт        Клиентский путь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1459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DD993A-1E94-4186-B386-9596020B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57" y="901500"/>
            <a:ext cx="3555111" cy="21862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867751B-A837-4525-A846-1C8DE177E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1" y="3532079"/>
            <a:ext cx="3552340" cy="21862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E6A0C44-3197-47F4-B18E-C40D2E95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9" y="898730"/>
            <a:ext cx="3555111" cy="2189039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006B3D69-5871-4CB0-887F-43AEDB23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5108540" y="3102985"/>
            <a:ext cx="2180807" cy="1261822"/>
          </a:xfrm>
          <a:prstGeom prst="rect">
            <a:avLst/>
          </a:prstGeom>
        </p:spPr>
      </p:pic>
      <p:grpSp>
        <p:nvGrpSpPr>
          <p:cNvPr id="228" name="Группа 227">
            <a:extLst>
              <a:ext uri="{FF2B5EF4-FFF2-40B4-BE49-F238E27FC236}">
                <a16:creationId xmlns:a16="http://schemas.microsoft.com/office/drawing/2014/main" id="{BEDD275F-1587-4D8F-85EA-F117730420E0}"/>
              </a:ext>
            </a:extLst>
          </p:cNvPr>
          <p:cNvGrpSpPr/>
          <p:nvPr/>
        </p:nvGrpSpPr>
        <p:grpSpPr>
          <a:xfrm>
            <a:off x="4639418" y="481863"/>
            <a:ext cx="2984500" cy="5396046"/>
            <a:chOff x="4639418" y="481863"/>
            <a:chExt cx="2984500" cy="5396046"/>
          </a:xfrm>
        </p:grpSpPr>
        <p:sp>
          <p:nvSpPr>
            <p:cNvPr id="229" name="Прямоугольник: скругленные углы 228">
              <a:extLst>
                <a:ext uri="{FF2B5EF4-FFF2-40B4-BE49-F238E27FC236}">
                  <a16:creationId xmlns:a16="http://schemas.microsoft.com/office/drawing/2014/main" id="{42734E43-4A84-4FE7-AC95-A87A9F2EA253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30" name="Группа 229">
              <a:extLst>
                <a:ext uri="{FF2B5EF4-FFF2-40B4-BE49-F238E27FC236}">
                  <a16:creationId xmlns:a16="http://schemas.microsoft.com/office/drawing/2014/main" id="{B2AA7DE0-776C-4C5E-A56E-C1EDDD07810A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231" name="Picture 4" descr="rendered">
                <a:extLst>
                  <a:ext uri="{FF2B5EF4-FFF2-40B4-BE49-F238E27FC236}">
                    <a16:creationId xmlns:a16="http://schemas.microsoft.com/office/drawing/2014/main" id="{9B80F138-05A5-4568-9469-006384031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" name="Прямоугольник: скругленные углы 231">
                <a:extLst>
                  <a:ext uri="{FF2B5EF4-FFF2-40B4-BE49-F238E27FC236}">
                    <a16:creationId xmlns:a16="http://schemas.microsoft.com/office/drawing/2014/main" id="{27B515CE-2B2E-41AB-ADA8-1B8D3748C7D3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33" name="Picture 2">
                <a:extLst>
                  <a:ext uri="{FF2B5EF4-FFF2-40B4-BE49-F238E27FC236}">
                    <a16:creationId xmlns:a16="http://schemas.microsoft.com/office/drawing/2014/main" id="{93747AC0-D77E-4E5B-8521-C06A73ED65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4" name="Прямоугольник: скругленные углы 233">
                <a:extLst>
                  <a:ext uri="{FF2B5EF4-FFF2-40B4-BE49-F238E27FC236}">
                    <a16:creationId xmlns:a16="http://schemas.microsoft.com/office/drawing/2014/main" id="{3BFCF632-EB0B-4F8F-B3A0-D982E9557232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92E28E5A-15D3-4B10-9747-1E94A23B6A78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236" name="Прямоугольник: скругленные углы 235">
                <a:extLst>
                  <a:ext uri="{FF2B5EF4-FFF2-40B4-BE49-F238E27FC236}">
                    <a16:creationId xmlns:a16="http://schemas.microsoft.com/office/drawing/2014/main" id="{9BEEA7EF-ECBC-466F-985B-ED960C9CF0FB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7" name="Прямоугольник: скругленные углы 236">
                <a:extLst>
                  <a:ext uri="{FF2B5EF4-FFF2-40B4-BE49-F238E27FC236}">
                    <a16:creationId xmlns:a16="http://schemas.microsoft.com/office/drawing/2014/main" id="{88B58271-E941-489C-BE27-A201CF3B821E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8" name="Прямоугольник: скругленные углы 237">
                <a:extLst>
                  <a:ext uri="{FF2B5EF4-FFF2-40B4-BE49-F238E27FC236}">
                    <a16:creationId xmlns:a16="http://schemas.microsoft.com/office/drawing/2014/main" id="{181ACB2A-3B37-488D-B53D-010C2278D7AD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9" name="Прямоугольник: скругленные углы 238">
                <a:extLst>
                  <a:ext uri="{FF2B5EF4-FFF2-40B4-BE49-F238E27FC236}">
                    <a16:creationId xmlns:a16="http://schemas.microsoft.com/office/drawing/2014/main" id="{10176B85-596B-42EB-9C59-88AFCE0D7FEC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0" name="Прямоугольник: скругленные углы 239">
                <a:extLst>
                  <a:ext uri="{FF2B5EF4-FFF2-40B4-BE49-F238E27FC236}">
                    <a16:creationId xmlns:a16="http://schemas.microsoft.com/office/drawing/2014/main" id="{DE08F93D-5B8F-4EC4-BC18-46FC8854CBAA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D2DCB403-81DA-41B0-836A-7A28C27B6616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242" name="Прямоугольник: скругленные углы 241">
                <a:extLst>
                  <a:ext uri="{FF2B5EF4-FFF2-40B4-BE49-F238E27FC236}">
                    <a16:creationId xmlns:a16="http://schemas.microsoft.com/office/drawing/2014/main" id="{7327A705-A8F1-4122-9B8F-9CC1EEAD2341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073FC50-683B-4758-89BE-F9CC75909E72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63FC0654-7CFC-4BE3-B837-AF83E0340BAD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245" name="Прямоугольник: скругленные углы 244">
                <a:extLst>
                  <a:ext uri="{FF2B5EF4-FFF2-40B4-BE49-F238E27FC236}">
                    <a16:creationId xmlns:a16="http://schemas.microsoft.com/office/drawing/2014/main" id="{9B8C8B18-6858-466A-BE9A-221E08BCE5A5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9EB2993-232A-4A46-A221-2519C30DDCA4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247" name="Рисунок 246">
                <a:extLst>
                  <a:ext uri="{FF2B5EF4-FFF2-40B4-BE49-F238E27FC236}">
                    <a16:creationId xmlns:a16="http://schemas.microsoft.com/office/drawing/2014/main" id="{C36B2332-E2AB-495E-A557-2AA186215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48" name="Рисунок 247">
                <a:extLst>
                  <a:ext uri="{FF2B5EF4-FFF2-40B4-BE49-F238E27FC236}">
                    <a16:creationId xmlns:a16="http://schemas.microsoft.com/office/drawing/2014/main" id="{15F4D8F3-3ACA-48A3-AC6C-8E912109B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49" name="Рисунок 248">
                <a:extLst>
                  <a:ext uri="{FF2B5EF4-FFF2-40B4-BE49-F238E27FC236}">
                    <a16:creationId xmlns:a16="http://schemas.microsoft.com/office/drawing/2014/main" id="{0C6D5EDA-67CF-40D0-9827-926AE9D1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250" name="Прямоугольник: скругленные углы 249">
                <a:extLst>
                  <a:ext uri="{FF2B5EF4-FFF2-40B4-BE49-F238E27FC236}">
                    <a16:creationId xmlns:a16="http://schemas.microsoft.com/office/drawing/2014/main" id="{AB9C7574-4320-421F-9862-32DBB5238345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1" name="Прямоугольник: скругленные углы 250">
                <a:extLst>
                  <a:ext uri="{FF2B5EF4-FFF2-40B4-BE49-F238E27FC236}">
                    <a16:creationId xmlns:a16="http://schemas.microsoft.com/office/drawing/2014/main" id="{D1D2C8D6-E142-490F-90C6-6941B426159E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5399394-7BE4-426F-926F-507C558F3C40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4866CF76-82A5-4856-8F6B-A062BDC6F4D2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CB40C7A-2395-4456-A69C-02C7BE45C351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255" name="Прямоугольник: скругленные углы 254">
                <a:extLst>
                  <a:ext uri="{FF2B5EF4-FFF2-40B4-BE49-F238E27FC236}">
                    <a16:creationId xmlns:a16="http://schemas.microsoft.com/office/drawing/2014/main" id="{72838821-D6EC-436A-BF89-C53B39B20C4F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6" name="Прямоугольник: скругленные углы 255">
                <a:extLst>
                  <a:ext uri="{FF2B5EF4-FFF2-40B4-BE49-F238E27FC236}">
                    <a16:creationId xmlns:a16="http://schemas.microsoft.com/office/drawing/2014/main" id="{BD80A600-ADBB-41A0-B6E4-1D6AE713FCE2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7" name="Прямоугольник: скругленные углы 256">
                <a:extLst>
                  <a:ext uri="{FF2B5EF4-FFF2-40B4-BE49-F238E27FC236}">
                    <a16:creationId xmlns:a16="http://schemas.microsoft.com/office/drawing/2014/main" id="{0001BDE0-4936-459A-B445-AB77D1B8F6AB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556DB74-6602-4519-B1AD-5FDAF1B9B564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16D58BE4-DD5C-4773-878D-8AE9ECA4DF6C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E4B6953-242B-4678-94F8-672DDAD5FACB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0CD6ED8-58C9-4C05-A64A-8FD7DF4FB8EC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AA252CD-8454-419C-BB70-4B7F5787B6C1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D266C059-2314-41C4-845C-3B7661CA00EA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4FE2AC94-C61F-4682-9FDC-81A2CCE7319E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38DC8D-1C17-4869-ABEB-7778DE90F52E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E9196953-56CE-49C0-AF71-FE66BDD1D033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DAC20C8-4BD5-4B00-AD12-267D03D50639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268" name="Прямоугольник: скругленные углы 267">
                <a:extLst>
                  <a:ext uri="{FF2B5EF4-FFF2-40B4-BE49-F238E27FC236}">
                    <a16:creationId xmlns:a16="http://schemas.microsoft.com/office/drawing/2014/main" id="{0A3AA4FE-AB3A-4661-A48F-13EC3FAF2B16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9" name="Прямоугольник: скругленные углы 268">
                <a:extLst>
                  <a:ext uri="{FF2B5EF4-FFF2-40B4-BE49-F238E27FC236}">
                    <a16:creationId xmlns:a16="http://schemas.microsoft.com/office/drawing/2014/main" id="{2F3E05FA-DA6B-4816-8ECE-60CC728E45DD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8BE14F0-5DFA-4E4B-BAC7-4FCC2834CD50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CB22249-6CEA-4134-82FF-BD734A6FFA4C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272" name="Группа 271">
                <a:extLst>
                  <a:ext uri="{FF2B5EF4-FFF2-40B4-BE49-F238E27FC236}">
                    <a16:creationId xmlns:a16="http://schemas.microsoft.com/office/drawing/2014/main" id="{44BB6314-C482-4F69-B1E6-006893EC1BDA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276" name="Овал 275">
                  <a:extLst>
                    <a:ext uri="{FF2B5EF4-FFF2-40B4-BE49-F238E27FC236}">
                      <a16:creationId xmlns:a16="http://schemas.microsoft.com/office/drawing/2014/main" id="{89FB4C26-3D53-4918-925A-AEAD25E592FB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7" name="Рисунок 276">
                  <a:extLst>
                    <a:ext uri="{FF2B5EF4-FFF2-40B4-BE49-F238E27FC236}">
                      <a16:creationId xmlns:a16="http://schemas.microsoft.com/office/drawing/2014/main" id="{43083551-57AF-4104-B047-ECD28D2CE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D02FE77E-4ABD-4939-9BF7-DE9C89797C75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274" name="Овал 273">
                  <a:extLst>
                    <a:ext uri="{FF2B5EF4-FFF2-40B4-BE49-F238E27FC236}">
                      <a16:creationId xmlns:a16="http://schemas.microsoft.com/office/drawing/2014/main" id="{0B07CD71-EA83-41EA-9D2F-017FDA4F7281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5" name="Рисунок 274">
                  <a:extLst>
                    <a:ext uri="{FF2B5EF4-FFF2-40B4-BE49-F238E27FC236}">
                      <a16:creationId xmlns:a16="http://schemas.microsoft.com/office/drawing/2014/main" id="{1EADD9CF-78D4-494A-94D5-E75A4040E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8" name="Прямоугольник: скругленные углы 277">
            <a:extLst>
              <a:ext uri="{FF2B5EF4-FFF2-40B4-BE49-F238E27FC236}">
                <a16:creationId xmlns:a16="http://schemas.microsoft.com/office/drawing/2014/main" id="{1D609A09-0101-4351-8AA6-C22D1547ECC4}"/>
              </a:ext>
            </a:extLst>
          </p:cNvPr>
          <p:cNvSpPr/>
          <p:nvPr/>
        </p:nvSpPr>
        <p:spPr>
          <a:xfrm>
            <a:off x="7988300" y="6293356"/>
            <a:ext cx="106679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C9E99F8-300A-42E7-B8CC-09CF24C8BA62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Экономика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27324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C3B92A-3234-4D57-B966-74876EA1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7769727" y="3616458"/>
            <a:ext cx="3632697" cy="21018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DD993A-1E94-4186-B386-9596020B8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57" y="901500"/>
            <a:ext cx="3555111" cy="21862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867751B-A837-4525-A846-1C8DE177E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1" y="3532079"/>
            <a:ext cx="3552340" cy="21862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E6A0C44-3197-47F4-B18E-C40D2E95F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9" y="898730"/>
            <a:ext cx="3555111" cy="2189039"/>
          </a:xfrm>
          <a:prstGeom prst="rect">
            <a:avLst/>
          </a:prstGeom>
        </p:spPr>
      </p:pic>
      <p:grpSp>
        <p:nvGrpSpPr>
          <p:cNvPr id="227" name="Группа 226">
            <a:extLst>
              <a:ext uri="{FF2B5EF4-FFF2-40B4-BE49-F238E27FC236}">
                <a16:creationId xmlns:a16="http://schemas.microsoft.com/office/drawing/2014/main" id="{04FB94B3-9BA5-4382-AA4B-3A3846864882}"/>
              </a:ext>
            </a:extLst>
          </p:cNvPr>
          <p:cNvGrpSpPr/>
          <p:nvPr/>
        </p:nvGrpSpPr>
        <p:grpSpPr>
          <a:xfrm>
            <a:off x="4639418" y="481863"/>
            <a:ext cx="2984500" cy="5396046"/>
            <a:chOff x="4639418" y="481863"/>
            <a:chExt cx="2984500" cy="5396046"/>
          </a:xfrm>
        </p:grpSpPr>
        <p:sp>
          <p:nvSpPr>
            <p:cNvPr id="228" name="Прямоугольник: скругленные углы 227">
              <a:extLst>
                <a:ext uri="{FF2B5EF4-FFF2-40B4-BE49-F238E27FC236}">
                  <a16:creationId xmlns:a16="http://schemas.microsoft.com/office/drawing/2014/main" id="{87E72E99-635B-4C76-ACB1-B824D2B6E74F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29" name="Группа 228">
              <a:extLst>
                <a:ext uri="{FF2B5EF4-FFF2-40B4-BE49-F238E27FC236}">
                  <a16:creationId xmlns:a16="http://schemas.microsoft.com/office/drawing/2014/main" id="{E5189E8F-A4C8-4901-8277-438D6DA83809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230" name="Picture 4" descr="rendered">
                <a:extLst>
                  <a:ext uri="{FF2B5EF4-FFF2-40B4-BE49-F238E27FC236}">
                    <a16:creationId xmlns:a16="http://schemas.microsoft.com/office/drawing/2014/main" id="{06D3BD27-EA99-4A88-8E75-AC744B05E6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1" name="Прямоугольник: скругленные углы 230">
                <a:extLst>
                  <a:ext uri="{FF2B5EF4-FFF2-40B4-BE49-F238E27FC236}">
                    <a16:creationId xmlns:a16="http://schemas.microsoft.com/office/drawing/2014/main" id="{2BA6D50A-B08D-4CCE-9020-98BD53DB0EC6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32" name="Picture 2">
                <a:extLst>
                  <a:ext uri="{FF2B5EF4-FFF2-40B4-BE49-F238E27FC236}">
                    <a16:creationId xmlns:a16="http://schemas.microsoft.com/office/drawing/2014/main" id="{90C0A571-21F7-49A5-8873-C94B537FE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3" name="Прямоугольник: скругленные углы 232">
                <a:extLst>
                  <a:ext uri="{FF2B5EF4-FFF2-40B4-BE49-F238E27FC236}">
                    <a16:creationId xmlns:a16="http://schemas.microsoft.com/office/drawing/2014/main" id="{21763701-A1A1-4743-B9E0-D982DC7D83BB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C1559EB0-8A44-44A0-81F1-EC2CDAEC49DE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235" name="Прямоугольник: скругленные углы 234">
                <a:extLst>
                  <a:ext uri="{FF2B5EF4-FFF2-40B4-BE49-F238E27FC236}">
                    <a16:creationId xmlns:a16="http://schemas.microsoft.com/office/drawing/2014/main" id="{50C6FB7B-3F76-4FAD-890A-A68E6654BE35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6" name="Прямоугольник: скругленные углы 235">
                <a:extLst>
                  <a:ext uri="{FF2B5EF4-FFF2-40B4-BE49-F238E27FC236}">
                    <a16:creationId xmlns:a16="http://schemas.microsoft.com/office/drawing/2014/main" id="{C7FA65DD-43B2-4A5B-8722-91277F4D31C6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7" name="Прямоугольник: скругленные углы 236">
                <a:extLst>
                  <a:ext uri="{FF2B5EF4-FFF2-40B4-BE49-F238E27FC236}">
                    <a16:creationId xmlns:a16="http://schemas.microsoft.com/office/drawing/2014/main" id="{23EABC81-EFD2-4203-BF93-997C0D408C05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8" name="Прямоугольник: скругленные углы 237">
                <a:extLst>
                  <a:ext uri="{FF2B5EF4-FFF2-40B4-BE49-F238E27FC236}">
                    <a16:creationId xmlns:a16="http://schemas.microsoft.com/office/drawing/2014/main" id="{73FFDFAE-848D-4D7B-B5F4-F82EF7C52636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9" name="Прямоугольник: скругленные углы 238">
                <a:extLst>
                  <a:ext uri="{FF2B5EF4-FFF2-40B4-BE49-F238E27FC236}">
                    <a16:creationId xmlns:a16="http://schemas.microsoft.com/office/drawing/2014/main" id="{3C039E65-F2B4-4B1D-98EC-B42D6E54C769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80E23305-671A-47F3-94A3-2A3F26FDBB10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241" name="Прямоугольник: скругленные углы 240">
                <a:extLst>
                  <a:ext uri="{FF2B5EF4-FFF2-40B4-BE49-F238E27FC236}">
                    <a16:creationId xmlns:a16="http://schemas.microsoft.com/office/drawing/2014/main" id="{1D8B2740-B452-4F75-AB0A-0C8E6C624F14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6F00901-78D2-435C-B854-44843AF2D4D9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6C96F28A-16D2-4F5D-A166-DBEF10E1DB2E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244" name="Прямоугольник: скругленные углы 243">
                <a:extLst>
                  <a:ext uri="{FF2B5EF4-FFF2-40B4-BE49-F238E27FC236}">
                    <a16:creationId xmlns:a16="http://schemas.microsoft.com/office/drawing/2014/main" id="{002A1BC4-B8ED-46D4-AB82-D8A24B456125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B27435A-CC33-4BD7-8C9D-B2E9CCDF3B9B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246" name="Рисунок 245">
                <a:extLst>
                  <a:ext uri="{FF2B5EF4-FFF2-40B4-BE49-F238E27FC236}">
                    <a16:creationId xmlns:a16="http://schemas.microsoft.com/office/drawing/2014/main" id="{2834B375-E1B5-4B82-9654-07523CA57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47" name="Рисунок 246">
                <a:extLst>
                  <a:ext uri="{FF2B5EF4-FFF2-40B4-BE49-F238E27FC236}">
                    <a16:creationId xmlns:a16="http://schemas.microsoft.com/office/drawing/2014/main" id="{06162CDA-7129-4FF5-AFCF-5754E9273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248" name="Рисунок 247">
                <a:extLst>
                  <a:ext uri="{FF2B5EF4-FFF2-40B4-BE49-F238E27FC236}">
                    <a16:creationId xmlns:a16="http://schemas.microsoft.com/office/drawing/2014/main" id="{5C0C0B35-7418-4DD5-B742-A914C53C4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249" name="Прямоугольник: скругленные углы 248">
                <a:extLst>
                  <a:ext uri="{FF2B5EF4-FFF2-40B4-BE49-F238E27FC236}">
                    <a16:creationId xmlns:a16="http://schemas.microsoft.com/office/drawing/2014/main" id="{C67A69D1-2262-46B9-B574-5EA926E8E295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0" name="Прямоугольник: скругленные углы 249">
                <a:extLst>
                  <a:ext uri="{FF2B5EF4-FFF2-40B4-BE49-F238E27FC236}">
                    <a16:creationId xmlns:a16="http://schemas.microsoft.com/office/drawing/2014/main" id="{540F1F0A-6CE0-4A67-A9C7-57D3E0D17D40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8CBE2470-6663-4894-8CF2-0A254BBBC06C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00CFC31B-BFBE-49FE-845C-A8EF647B4DDA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441D172-2F71-4CCE-9A0C-B4581F8F96F3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254" name="Прямоугольник: скругленные углы 253">
                <a:extLst>
                  <a:ext uri="{FF2B5EF4-FFF2-40B4-BE49-F238E27FC236}">
                    <a16:creationId xmlns:a16="http://schemas.microsoft.com/office/drawing/2014/main" id="{C009E328-06AB-4B5F-91D6-6656ECA9B2E4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5" name="Прямоугольник: скругленные углы 254">
                <a:extLst>
                  <a:ext uri="{FF2B5EF4-FFF2-40B4-BE49-F238E27FC236}">
                    <a16:creationId xmlns:a16="http://schemas.microsoft.com/office/drawing/2014/main" id="{DFB91058-E838-43A5-87A9-7DF68B42ECA7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6" name="Прямоугольник: скругленные углы 255">
                <a:extLst>
                  <a:ext uri="{FF2B5EF4-FFF2-40B4-BE49-F238E27FC236}">
                    <a16:creationId xmlns:a16="http://schemas.microsoft.com/office/drawing/2014/main" id="{AB91B91A-038F-4724-BA48-8242CDE2A357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74DE472-4939-4EF1-B180-0EE0AC594E37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ABE8D00-604D-4A97-94EE-4BA98F96A62B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A891277-64F8-4916-87A0-42631C27878C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94F863B-4820-4F23-A43B-87E4FB049F88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A7067CDF-C6E7-47C9-8BAD-2E2567353D82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95A7522-7C6C-4251-8055-1B3ADF267B63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7CA390A3-5E80-4572-A0DC-0F019D7E45AE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8E7CDA98-92E7-4306-8208-27F84FD89609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450C5D4-E711-4B44-ADCF-F04BB49055FD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58DC259-CE12-4649-92EE-3B533EFBA497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267" name="Прямоугольник: скругленные углы 266">
                <a:extLst>
                  <a:ext uri="{FF2B5EF4-FFF2-40B4-BE49-F238E27FC236}">
                    <a16:creationId xmlns:a16="http://schemas.microsoft.com/office/drawing/2014/main" id="{6B145DA8-F978-44F2-A8AA-5C8DCBF82208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8" name="Прямоугольник: скругленные углы 267">
                <a:extLst>
                  <a:ext uri="{FF2B5EF4-FFF2-40B4-BE49-F238E27FC236}">
                    <a16:creationId xmlns:a16="http://schemas.microsoft.com/office/drawing/2014/main" id="{D85EBFD8-6BC3-4AF5-9133-F81D58F62152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22ADA6FB-A29A-4A23-B6B5-01E34E2C5658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EBBD5E8B-97E8-4CF4-A3B7-0A81E5872493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271" name="Группа 270">
                <a:extLst>
                  <a:ext uri="{FF2B5EF4-FFF2-40B4-BE49-F238E27FC236}">
                    <a16:creationId xmlns:a16="http://schemas.microsoft.com/office/drawing/2014/main" id="{A6927D52-A95A-419F-B1CD-436A257F926C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275" name="Овал 274">
                  <a:extLst>
                    <a:ext uri="{FF2B5EF4-FFF2-40B4-BE49-F238E27FC236}">
                      <a16:creationId xmlns:a16="http://schemas.microsoft.com/office/drawing/2014/main" id="{5C2ABAFC-DE7D-4A3A-9CC6-FCB701A1BA08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6" name="Рисунок 275">
                  <a:extLst>
                    <a:ext uri="{FF2B5EF4-FFF2-40B4-BE49-F238E27FC236}">
                      <a16:creationId xmlns:a16="http://schemas.microsoft.com/office/drawing/2014/main" id="{08810ABC-80EB-4B4C-870E-EBEF64BEB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272" name="Группа 271">
                <a:extLst>
                  <a:ext uri="{FF2B5EF4-FFF2-40B4-BE49-F238E27FC236}">
                    <a16:creationId xmlns:a16="http://schemas.microsoft.com/office/drawing/2014/main" id="{D99E56BD-0AB5-4A8E-BD1C-663477A769B4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273" name="Овал 272">
                  <a:extLst>
                    <a:ext uri="{FF2B5EF4-FFF2-40B4-BE49-F238E27FC236}">
                      <a16:creationId xmlns:a16="http://schemas.microsoft.com/office/drawing/2014/main" id="{AF3FF7FD-D793-4E7F-89FB-408A1FBDD2D1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74" name="Рисунок 273">
                  <a:extLst>
                    <a:ext uri="{FF2B5EF4-FFF2-40B4-BE49-F238E27FC236}">
                      <a16:creationId xmlns:a16="http://schemas.microsoft.com/office/drawing/2014/main" id="{6E4F3F89-5DC5-450B-9B4D-41C30D354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1" name="Группа 280">
            <a:extLst>
              <a:ext uri="{FF2B5EF4-FFF2-40B4-BE49-F238E27FC236}">
                <a16:creationId xmlns:a16="http://schemas.microsoft.com/office/drawing/2014/main" id="{861C1248-EF25-4147-963E-022636C31113}"/>
              </a:ext>
            </a:extLst>
          </p:cNvPr>
          <p:cNvGrpSpPr/>
          <p:nvPr/>
        </p:nvGrpSpPr>
        <p:grpSpPr>
          <a:xfrm>
            <a:off x="2584857" y="-1503137"/>
            <a:ext cx="7022286" cy="1432951"/>
            <a:chOff x="2584857" y="237097"/>
            <a:chExt cx="7022286" cy="1432951"/>
          </a:xfrm>
        </p:grpSpPr>
        <p:sp>
          <p:nvSpPr>
            <p:cNvPr id="282" name="Прямоугольник: скругленные углы 281">
              <a:extLst>
                <a:ext uri="{FF2B5EF4-FFF2-40B4-BE49-F238E27FC236}">
                  <a16:creationId xmlns:a16="http://schemas.microsoft.com/office/drawing/2014/main" id="{A18475B5-5F01-4B9C-95EF-816DFB4096E7}"/>
                </a:ext>
              </a:extLst>
            </p:cNvPr>
            <p:cNvSpPr/>
            <p:nvPr/>
          </p:nvSpPr>
          <p:spPr>
            <a:xfrm>
              <a:off x="2584857" y="237097"/>
              <a:ext cx="7022286" cy="143295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83" name="Группа 282">
              <a:extLst>
                <a:ext uri="{FF2B5EF4-FFF2-40B4-BE49-F238E27FC236}">
                  <a16:creationId xmlns:a16="http://schemas.microsoft.com/office/drawing/2014/main" id="{5C03AAA0-A6CA-4A93-B260-CC325E126F8F}"/>
                </a:ext>
              </a:extLst>
            </p:cNvPr>
            <p:cNvGrpSpPr/>
            <p:nvPr/>
          </p:nvGrpSpPr>
          <p:grpSpPr>
            <a:xfrm>
              <a:off x="2748594" y="386560"/>
              <a:ext cx="6694813" cy="1120743"/>
              <a:chOff x="325119" y="256868"/>
              <a:chExt cx="6694813" cy="1120743"/>
            </a:xfrm>
          </p:grpSpPr>
          <p:sp>
            <p:nvSpPr>
              <p:cNvPr id="284" name="Прямоугольник: скругленные углы 283">
                <a:extLst>
                  <a:ext uri="{FF2B5EF4-FFF2-40B4-BE49-F238E27FC236}">
                    <a16:creationId xmlns:a16="http://schemas.microsoft.com/office/drawing/2014/main" id="{DE6A80C8-D8A1-4F71-B577-8BABC61579DC}"/>
                  </a:ext>
                </a:extLst>
              </p:cNvPr>
              <p:cNvSpPr/>
              <p:nvPr/>
            </p:nvSpPr>
            <p:spPr>
              <a:xfrm>
                <a:off x="325119" y="256868"/>
                <a:ext cx="6694813" cy="112074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1385089-7D04-47CF-BFF5-B85584482AA0}"/>
                  </a:ext>
                </a:extLst>
              </p:cNvPr>
              <p:cNvSpPr txBox="1"/>
              <p:nvPr/>
            </p:nvSpPr>
            <p:spPr>
              <a:xfrm>
                <a:off x="587474" y="359571"/>
                <a:ext cx="6243537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Что еще нужно отметить для понимания нашей бизнес модели </a:t>
                </a:r>
                <a:r>
                  <a:rPr lang="en-US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?</a:t>
                </a:r>
                <a:endPara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71CD9617-1B6B-4206-B313-A0922FED59B2}"/>
              </a:ext>
            </a:extLst>
          </p:cNvPr>
          <p:cNvGrpSpPr/>
          <p:nvPr/>
        </p:nvGrpSpPr>
        <p:grpSpPr>
          <a:xfrm>
            <a:off x="-5371582" y="1907872"/>
            <a:ext cx="5252842" cy="3872852"/>
            <a:chOff x="481409" y="1907872"/>
            <a:chExt cx="5252842" cy="3872852"/>
          </a:xfrm>
        </p:grpSpPr>
        <p:sp>
          <p:nvSpPr>
            <p:cNvPr id="287" name="Прямоугольник: скругленные углы 286">
              <a:extLst>
                <a:ext uri="{FF2B5EF4-FFF2-40B4-BE49-F238E27FC236}">
                  <a16:creationId xmlns:a16="http://schemas.microsoft.com/office/drawing/2014/main" id="{594A3549-E6F2-41A6-B2C1-9A4C1E8D940E}"/>
                </a:ext>
              </a:extLst>
            </p:cNvPr>
            <p:cNvSpPr/>
            <p:nvPr/>
          </p:nvSpPr>
          <p:spPr>
            <a:xfrm>
              <a:off x="481409" y="1907872"/>
              <a:ext cx="5252842" cy="3872852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04080DD-1FA3-4729-97DF-CEB58AC88621}"/>
                </a:ext>
              </a:extLst>
            </p:cNvPr>
            <p:cNvSpPr txBox="1"/>
            <p:nvPr/>
          </p:nvSpPr>
          <p:spPr>
            <a:xfrm>
              <a:off x="599052" y="3394951"/>
              <a:ext cx="4984423" cy="71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1. Смарт-контракт автоматизирует процесс и снижает нагрузку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A75656A-6A88-4096-8729-47926EAE9C70}"/>
                </a:ext>
              </a:extLst>
            </p:cNvPr>
            <p:cNvSpPr txBox="1"/>
            <p:nvPr/>
          </p:nvSpPr>
          <p:spPr>
            <a:xfrm>
              <a:off x="687667" y="4404856"/>
              <a:ext cx="4840325" cy="71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2. Первый сервис </a:t>
              </a:r>
              <a:r>
                <a:rPr lang="en-US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кредитования, интегрированный в экосистему банка</a:t>
              </a:r>
            </a:p>
          </p:txBody>
        </p:sp>
        <p:grpSp>
          <p:nvGrpSpPr>
            <p:cNvPr id="290" name="Группа 289">
              <a:extLst>
                <a:ext uri="{FF2B5EF4-FFF2-40B4-BE49-F238E27FC236}">
                  <a16:creationId xmlns:a16="http://schemas.microsoft.com/office/drawing/2014/main" id="{391AA0E2-48B7-43F4-B6ED-E2FD687B8998}"/>
                </a:ext>
              </a:extLst>
            </p:cNvPr>
            <p:cNvGrpSpPr/>
            <p:nvPr/>
          </p:nvGrpSpPr>
          <p:grpSpPr>
            <a:xfrm>
              <a:off x="1765730" y="2260095"/>
              <a:ext cx="2684198" cy="710038"/>
              <a:chOff x="1742895" y="2234836"/>
              <a:chExt cx="2684198" cy="710038"/>
            </a:xfrm>
          </p:grpSpPr>
          <p:sp>
            <p:nvSpPr>
              <p:cNvPr id="291" name="Прямоугольник: скругленные углы 290">
                <a:extLst>
                  <a:ext uri="{FF2B5EF4-FFF2-40B4-BE49-F238E27FC236}">
                    <a16:creationId xmlns:a16="http://schemas.microsoft.com/office/drawing/2014/main" id="{92F62949-FE40-4A56-94A6-6636A373F635}"/>
                  </a:ext>
                </a:extLst>
              </p:cNvPr>
              <p:cNvSpPr/>
              <p:nvPr/>
            </p:nvSpPr>
            <p:spPr>
              <a:xfrm>
                <a:off x="1799841" y="2234836"/>
                <a:ext cx="2570305" cy="71003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49B7EA0A-E525-4F6D-8F72-AE94D1177E2C}"/>
                  </a:ext>
                </a:extLst>
              </p:cNvPr>
              <p:cNvSpPr txBox="1"/>
              <p:nvPr/>
            </p:nvSpPr>
            <p:spPr>
              <a:xfrm>
                <a:off x="1742895" y="2357949"/>
                <a:ext cx="2684198" cy="52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Уникальность</a:t>
                </a:r>
                <a:endPara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</p:grpSp>
      <p:sp>
        <p:nvSpPr>
          <p:cNvPr id="293" name="Прямоугольник: скругленные углы 292">
            <a:extLst>
              <a:ext uri="{FF2B5EF4-FFF2-40B4-BE49-F238E27FC236}">
                <a16:creationId xmlns:a16="http://schemas.microsoft.com/office/drawing/2014/main" id="{EDDB0A79-A4A6-4BFC-9957-78671AEB4225}"/>
              </a:ext>
            </a:extLst>
          </p:cNvPr>
          <p:cNvSpPr/>
          <p:nvPr/>
        </p:nvSpPr>
        <p:spPr>
          <a:xfrm>
            <a:off x="7988300" y="6293356"/>
            <a:ext cx="106679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E7EF34-26FE-4605-8F45-6B091A33DA85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Экономика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Бизнес-модель        Выгоды             Не трогать!      </a:t>
            </a:r>
          </a:p>
        </p:txBody>
      </p:sp>
      <p:sp>
        <p:nvSpPr>
          <p:cNvPr id="295" name="Прямоугольник: скругленные углы 294">
            <a:extLst>
              <a:ext uri="{FF2B5EF4-FFF2-40B4-BE49-F238E27FC236}">
                <a16:creationId xmlns:a16="http://schemas.microsoft.com/office/drawing/2014/main" id="{BFDEDA42-837D-41C4-9E25-E19B51A1FCF4}"/>
              </a:ext>
            </a:extLst>
          </p:cNvPr>
          <p:cNvSpPr/>
          <p:nvPr/>
        </p:nvSpPr>
        <p:spPr>
          <a:xfrm>
            <a:off x="14099267" y="3203584"/>
            <a:ext cx="2453752" cy="16403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>
              <a:schemeClr val="tx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" dirty="0"/>
          </a:p>
        </p:txBody>
      </p:sp>
      <p:pic>
        <p:nvPicPr>
          <p:cNvPr id="296" name="Рисунок 295">
            <a:extLst>
              <a:ext uri="{FF2B5EF4-FFF2-40B4-BE49-F238E27FC236}">
                <a16:creationId xmlns:a16="http://schemas.microsoft.com/office/drawing/2014/main" id="{34E9EDF4-7AD0-4EF5-BC18-8AD56C99E6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583" y="1907871"/>
            <a:ext cx="5253235" cy="38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5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63BD0421-F6DE-4F2D-BEC0-F90E822D0B66}"/>
              </a:ext>
            </a:extLst>
          </p:cNvPr>
          <p:cNvGrpSpPr/>
          <p:nvPr/>
        </p:nvGrpSpPr>
        <p:grpSpPr>
          <a:xfrm rot="1579918">
            <a:off x="13077014" y="515285"/>
            <a:ext cx="4023704" cy="4616544"/>
            <a:chOff x="9635407" y="1419943"/>
            <a:chExt cx="4023704" cy="4616544"/>
          </a:xfrm>
        </p:grpSpPr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1FC2BD7A-1FDE-42A0-ADD3-364A30355D75}"/>
                </a:ext>
              </a:extLst>
            </p:cNvPr>
            <p:cNvSpPr/>
            <p:nvPr/>
          </p:nvSpPr>
          <p:spPr>
            <a:xfrm>
              <a:off x="9635407" y="2683687"/>
              <a:ext cx="3352800" cy="3352800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88" name="Рисунок 87">
              <a:extLst>
                <a:ext uri="{FF2B5EF4-FFF2-40B4-BE49-F238E27FC236}">
                  <a16:creationId xmlns:a16="http://schemas.microsoft.com/office/drawing/2014/main" id="{48454065-FF10-4378-9FBF-2C0D76D6C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1" t="16788" r="15528" b="13370"/>
            <a:stretch/>
          </p:blipFill>
          <p:spPr>
            <a:xfrm>
              <a:off x="9687916" y="1419943"/>
              <a:ext cx="3971195" cy="3971194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C20ADA7-70D4-FD04-0BE8-773E30766CBA}"/>
              </a:ext>
            </a:extLst>
          </p:cNvPr>
          <p:cNvGrpSpPr/>
          <p:nvPr/>
        </p:nvGrpSpPr>
        <p:grpSpPr>
          <a:xfrm>
            <a:off x="12242978" y="6480135"/>
            <a:ext cx="2073268" cy="1749269"/>
            <a:chOff x="1414533" y="6997753"/>
            <a:chExt cx="2070506" cy="1746939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3BC0A920-B5A3-656D-229A-564809626FBB}"/>
                </a:ext>
              </a:extLst>
            </p:cNvPr>
            <p:cNvSpPr/>
            <p:nvPr/>
          </p:nvSpPr>
          <p:spPr>
            <a:xfrm>
              <a:off x="1414533" y="6997753"/>
              <a:ext cx="2070506" cy="1746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A46E759C-69BC-D00A-8E54-1A4A6F759E39}"/>
                </a:ext>
              </a:extLst>
            </p:cNvPr>
            <p:cNvGrpSpPr/>
            <p:nvPr/>
          </p:nvGrpSpPr>
          <p:grpSpPr>
            <a:xfrm>
              <a:off x="1564471" y="7154184"/>
              <a:ext cx="1761289" cy="679833"/>
              <a:chOff x="1661057" y="3032665"/>
              <a:chExt cx="1655041" cy="602068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D3C5A981-F78C-37F4-F7FA-2A8A029B0BC8}"/>
                  </a:ext>
                </a:extLst>
              </p:cNvPr>
              <p:cNvSpPr/>
              <p:nvPr/>
            </p:nvSpPr>
            <p:spPr>
              <a:xfrm>
                <a:off x="1661057" y="3032665"/>
                <a:ext cx="1655041" cy="602068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226B56-8A05-48CE-330D-A8CE23927348}"/>
                  </a:ext>
                </a:extLst>
              </p:cNvPr>
              <p:cNvSpPr txBox="1"/>
              <p:nvPr/>
            </p:nvSpPr>
            <p:spPr>
              <a:xfrm>
                <a:off x="1767223" y="3111230"/>
                <a:ext cx="1451112" cy="46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смарт-контракта</a:t>
                </a: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4C7A29B-65CE-A0C2-CF76-92EE06DD4450}"/>
                </a:ext>
              </a:extLst>
            </p:cNvPr>
            <p:cNvGrpSpPr/>
            <p:nvPr/>
          </p:nvGrpSpPr>
          <p:grpSpPr>
            <a:xfrm>
              <a:off x="1452094" y="7940225"/>
              <a:ext cx="2032944" cy="679833"/>
              <a:chOff x="1489657" y="7896326"/>
              <a:chExt cx="2032944" cy="679833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34D05A14-D8BE-5926-63ED-7DD8737C25E1}"/>
                  </a:ext>
                </a:extLst>
              </p:cNvPr>
              <p:cNvSpPr/>
              <p:nvPr/>
            </p:nvSpPr>
            <p:spPr>
              <a:xfrm>
                <a:off x="1609191" y="7896326"/>
                <a:ext cx="1763274" cy="679833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EACE0-A8AE-D3BC-905A-97C1003A329A}"/>
                  </a:ext>
                </a:extLst>
              </p:cNvPr>
              <p:cNvSpPr txBox="1"/>
              <p:nvPr/>
            </p:nvSpPr>
            <p:spPr>
              <a:xfrm>
                <a:off x="1489657" y="8010432"/>
                <a:ext cx="2032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Подписание договора займа с помощью ПЭП </a:t>
                </a:r>
              </a:p>
            </p:txBody>
          </p:sp>
        </p:grp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BFB957F-822F-0F30-F17C-ABF259B1C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2255308" y="3663321"/>
            <a:ext cx="1291098" cy="515737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C522AD7-6BAB-36F6-BA00-1B60B3F89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761317" y="2749545"/>
            <a:ext cx="3435527" cy="320056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7DA357D-19E8-4899-8AE8-30C67557CD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12081938" y="3616458"/>
            <a:ext cx="3632697" cy="210189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183DC73-8769-4EAA-B29D-736C0573C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68" y="901500"/>
            <a:ext cx="3555111" cy="218626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68C58B4-6FE0-42D7-BE7F-5B8FF6C43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1288" y="3532079"/>
            <a:ext cx="3552340" cy="218626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E8C6607-FAFB-46A7-A218-5DDAA7C47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7360" y="898730"/>
            <a:ext cx="3555111" cy="2189039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B8694C61-DD1F-4372-8BDD-07C21A6BE94D}"/>
              </a:ext>
            </a:extLst>
          </p:cNvPr>
          <p:cNvGrpSpPr/>
          <p:nvPr/>
        </p:nvGrpSpPr>
        <p:grpSpPr>
          <a:xfrm>
            <a:off x="4639418" y="-5565753"/>
            <a:ext cx="2984500" cy="5396046"/>
            <a:chOff x="4639418" y="481863"/>
            <a:chExt cx="2984500" cy="5396046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B5218ADE-0D8C-4925-96A9-B105267F1010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A9A84384-7781-4DDE-AF0A-2BF8C422409F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51" name="Picture 4" descr="rendered">
                <a:extLst>
                  <a:ext uri="{FF2B5EF4-FFF2-40B4-BE49-F238E27FC236}">
                    <a16:creationId xmlns:a16="http://schemas.microsoft.com/office/drawing/2014/main" id="{811734B0-11C0-4E05-84A7-20CB4571A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DEC58CF5-B8F5-423F-89B6-0C9242116833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53" name="Picture 2">
                <a:extLst>
                  <a:ext uri="{FF2B5EF4-FFF2-40B4-BE49-F238E27FC236}">
                    <a16:creationId xmlns:a16="http://schemas.microsoft.com/office/drawing/2014/main" id="{B6F2DE01-C1C8-42F0-9C6C-1ED5689B1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9231F163-57E6-4564-AC2E-4ECDC093D760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A0F1DD-06C6-4C0A-9349-997A41FD651D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56" name="Прямоугольник: скругленные углы 55">
                <a:extLst>
                  <a:ext uri="{FF2B5EF4-FFF2-40B4-BE49-F238E27FC236}">
                    <a16:creationId xmlns:a16="http://schemas.microsoft.com/office/drawing/2014/main" id="{8299DF6B-6B6F-4CA2-9603-E827AF977E0F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551AB7D3-EE08-4CE4-8FF6-F0453B4A136E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23EDD366-48DE-4AC2-AAA1-84DB81DF70C0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9" name="Прямоугольник: скругленные углы 58">
                <a:extLst>
                  <a:ext uri="{FF2B5EF4-FFF2-40B4-BE49-F238E27FC236}">
                    <a16:creationId xmlns:a16="http://schemas.microsoft.com/office/drawing/2014/main" id="{B1A1423E-9ACB-4FB1-8DFC-2BE75B6A0165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FB4E57E6-3833-4BC4-8EE7-9C82CD7259AA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BDDF39-B978-4282-A4AA-F6B3F20A036A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4F915D07-A904-41D5-8ACF-9B4172EB5531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04A4BC-36D6-447B-BCC5-975B2BF439A0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FBC3CF-188B-4C03-AA80-9AF1EDDBA661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65" name="Прямоугольник: скругленные углы 64">
                <a:extLst>
                  <a:ext uri="{FF2B5EF4-FFF2-40B4-BE49-F238E27FC236}">
                    <a16:creationId xmlns:a16="http://schemas.microsoft.com/office/drawing/2014/main" id="{3761380C-0631-4660-B31B-B9DC59710F64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E0A740-65A1-4C0A-AF76-ADACA7E46A61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71" name="Рисунок 70">
                <a:extLst>
                  <a:ext uri="{FF2B5EF4-FFF2-40B4-BE49-F238E27FC236}">
                    <a16:creationId xmlns:a16="http://schemas.microsoft.com/office/drawing/2014/main" id="{CA2BE190-5961-430C-A2B8-75659915F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986EA72F-B3E9-471E-854E-2507FADC9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03608F5D-75AE-47E0-99E7-2B002F7D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77" name="Прямоугольник: скругленные углы 76">
                <a:extLst>
                  <a:ext uri="{FF2B5EF4-FFF2-40B4-BE49-F238E27FC236}">
                    <a16:creationId xmlns:a16="http://schemas.microsoft.com/office/drawing/2014/main" id="{C797BA73-2785-450A-BC74-8E55748D44FD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8" name="Прямоугольник: скругленные углы 77">
                <a:extLst>
                  <a:ext uri="{FF2B5EF4-FFF2-40B4-BE49-F238E27FC236}">
                    <a16:creationId xmlns:a16="http://schemas.microsoft.com/office/drawing/2014/main" id="{09CB8573-4C6B-4EB1-B667-5E120E087308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4891D9-B612-4D1B-960D-A253461D935A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EE2FFA8-89B7-41E8-A5EB-EAD00C834A76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0FEF76B-5AE4-422D-9EFB-7B6D21541009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82" name="Прямоугольник: скругленные углы 81">
                <a:extLst>
                  <a:ext uri="{FF2B5EF4-FFF2-40B4-BE49-F238E27FC236}">
                    <a16:creationId xmlns:a16="http://schemas.microsoft.com/office/drawing/2014/main" id="{AE1BFC2C-252E-4342-BBAB-5E27B60A8872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265586-E8FE-413A-AB2D-53AA297708AC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4E63832-AAF5-4D22-BD07-1EBE3026095E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ED05E5-42B8-459C-8F9E-1694DEE760C9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5436B4F-B439-414F-AF66-B8729A5D8E5B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450D3BD-C6D2-4E37-9765-EA5E4E7DEAA6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FC18AA1-52EC-4823-8491-2430010BEBC4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718F1A9-8DBF-4F80-BA0A-01EC7C3A6AEC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D79FD79-95AC-4CBB-93D4-C2F34F97EE57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F8ED19-C96D-43A5-BEBA-D9A1B0BFCB6F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638510-FEDB-4E28-A703-7D91FEEDE8C1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3F173F1-F74F-4BC2-AED0-78AC78CD4ADB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F1E23FE-7D7D-4280-8107-6F5CAFA50876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101" name="Прямоугольник: скругленные углы 100">
                <a:extLst>
                  <a:ext uri="{FF2B5EF4-FFF2-40B4-BE49-F238E27FC236}">
                    <a16:creationId xmlns:a16="http://schemas.microsoft.com/office/drawing/2014/main" id="{31E1F83D-26E8-4760-9546-000EBA7C90E0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2" name="Прямоугольник: скругленные углы 101">
                <a:extLst>
                  <a:ext uri="{FF2B5EF4-FFF2-40B4-BE49-F238E27FC236}">
                    <a16:creationId xmlns:a16="http://schemas.microsoft.com/office/drawing/2014/main" id="{92DB75B7-F710-445A-80EC-208D45E8C8C6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6D5E7E1-BCCA-4EEE-8E1F-DA6E7DB1D249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85F99CF-E534-4793-9262-B509FDBE11E9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647C7684-30A5-4B9B-BA3D-8E4821B59D84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109" name="Овал 108">
                  <a:extLst>
                    <a:ext uri="{FF2B5EF4-FFF2-40B4-BE49-F238E27FC236}">
                      <a16:creationId xmlns:a16="http://schemas.microsoft.com/office/drawing/2014/main" id="{531CCDAF-681E-4AC1-AC90-B5405D3936F8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10" name="Рисунок 109">
                  <a:extLst>
                    <a:ext uri="{FF2B5EF4-FFF2-40B4-BE49-F238E27FC236}">
                      <a16:creationId xmlns:a16="http://schemas.microsoft.com/office/drawing/2014/main" id="{2FBBF50F-AFD9-42E9-820F-929297731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Группа 105">
                <a:extLst>
                  <a:ext uri="{FF2B5EF4-FFF2-40B4-BE49-F238E27FC236}">
                    <a16:creationId xmlns:a16="http://schemas.microsoft.com/office/drawing/2014/main" id="{79D38667-21BB-4466-8A82-AB4F1C259733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107" name="Овал 106">
                  <a:extLst>
                    <a:ext uri="{FF2B5EF4-FFF2-40B4-BE49-F238E27FC236}">
                      <a16:creationId xmlns:a16="http://schemas.microsoft.com/office/drawing/2014/main" id="{87BAC744-4E89-4CFB-8280-9EE057C73F86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08" name="Рисунок 107">
                  <a:extLst>
                    <a:ext uri="{FF2B5EF4-FFF2-40B4-BE49-F238E27FC236}">
                      <a16:creationId xmlns:a16="http://schemas.microsoft.com/office/drawing/2014/main" id="{0FF89B71-7F7F-42EC-BA55-0F6745558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9" name="Прямоугольник: скругленные углы 178">
            <a:extLst>
              <a:ext uri="{FF2B5EF4-FFF2-40B4-BE49-F238E27FC236}">
                <a16:creationId xmlns:a16="http://schemas.microsoft.com/office/drawing/2014/main" id="{30849413-EB4D-47C0-81D8-4073082356A7}"/>
              </a:ext>
            </a:extLst>
          </p:cNvPr>
          <p:cNvSpPr/>
          <p:nvPr/>
        </p:nvSpPr>
        <p:spPr>
          <a:xfrm>
            <a:off x="8234651" y="3203584"/>
            <a:ext cx="2453752" cy="16403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>
              <a:schemeClr val="tx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" dirty="0"/>
          </a:p>
        </p:txBody>
      </p:sp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CAD847DF-7319-4430-BFEE-8B4BB46869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67" y="1907871"/>
            <a:ext cx="5253235" cy="3872852"/>
          </a:xfrm>
          <a:prstGeom prst="rect">
            <a:avLst/>
          </a:prstGeom>
        </p:spPr>
      </p:pic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4D0F8653-E18D-4074-9CD3-7EAE413B4E9B}"/>
              </a:ext>
            </a:extLst>
          </p:cNvPr>
          <p:cNvGrpSpPr/>
          <p:nvPr/>
        </p:nvGrpSpPr>
        <p:grpSpPr>
          <a:xfrm>
            <a:off x="2584857" y="237097"/>
            <a:ext cx="7022286" cy="1432951"/>
            <a:chOff x="2584857" y="237097"/>
            <a:chExt cx="7022286" cy="1432951"/>
          </a:xfrm>
        </p:grpSpPr>
        <p:sp>
          <p:nvSpPr>
            <p:cNvPr id="183" name="Прямоугольник: скругленные углы 182">
              <a:extLst>
                <a:ext uri="{FF2B5EF4-FFF2-40B4-BE49-F238E27FC236}">
                  <a16:creationId xmlns:a16="http://schemas.microsoft.com/office/drawing/2014/main" id="{4F7BAFAC-D32B-4FC4-9779-73BA344A8057}"/>
                </a:ext>
              </a:extLst>
            </p:cNvPr>
            <p:cNvSpPr/>
            <p:nvPr/>
          </p:nvSpPr>
          <p:spPr>
            <a:xfrm>
              <a:off x="2584857" y="237097"/>
              <a:ext cx="7022286" cy="143295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176" name="Группа 175">
              <a:extLst>
                <a:ext uri="{FF2B5EF4-FFF2-40B4-BE49-F238E27FC236}">
                  <a16:creationId xmlns:a16="http://schemas.microsoft.com/office/drawing/2014/main" id="{DE9B1AAB-887E-4D01-B656-D31BE9E8216F}"/>
                </a:ext>
              </a:extLst>
            </p:cNvPr>
            <p:cNvGrpSpPr/>
            <p:nvPr/>
          </p:nvGrpSpPr>
          <p:grpSpPr>
            <a:xfrm>
              <a:off x="2748594" y="386560"/>
              <a:ext cx="6694813" cy="1120743"/>
              <a:chOff x="325119" y="256868"/>
              <a:chExt cx="6694813" cy="1120743"/>
            </a:xfrm>
          </p:grpSpPr>
          <p:sp>
            <p:nvSpPr>
              <p:cNvPr id="39" name="Прямоугольник: скругленные углы 38">
                <a:extLst>
                  <a:ext uri="{FF2B5EF4-FFF2-40B4-BE49-F238E27FC236}">
                    <a16:creationId xmlns:a16="http://schemas.microsoft.com/office/drawing/2014/main" id="{1A5CA4CE-FAD7-4EAF-8993-7F950BD56247}"/>
                  </a:ext>
                </a:extLst>
              </p:cNvPr>
              <p:cNvSpPr/>
              <p:nvPr/>
            </p:nvSpPr>
            <p:spPr>
              <a:xfrm>
                <a:off x="325119" y="256868"/>
                <a:ext cx="6694813" cy="112074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FF4E4-9B7E-489D-955C-FB65ACED9E30}"/>
                  </a:ext>
                </a:extLst>
              </p:cNvPr>
              <p:cNvSpPr txBox="1"/>
              <p:nvPr/>
            </p:nvSpPr>
            <p:spPr>
              <a:xfrm>
                <a:off x="587474" y="359571"/>
                <a:ext cx="6243537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Что еще нужно отметить для понимания нашей бизнес модели </a:t>
                </a:r>
                <a:r>
                  <a:rPr lang="en-US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?</a:t>
                </a:r>
                <a:endPara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</p:grp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14776EBF-34B7-43A5-9CAB-18947B2DD2D9}"/>
              </a:ext>
            </a:extLst>
          </p:cNvPr>
          <p:cNvGrpSpPr/>
          <p:nvPr/>
        </p:nvGrpSpPr>
        <p:grpSpPr>
          <a:xfrm>
            <a:off x="481409" y="1907872"/>
            <a:ext cx="5252842" cy="3872852"/>
            <a:chOff x="481409" y="1907872"/>
            <a:chExt cx="5252842" cy="3872852"/>
          </a:xfrm>
        </p:grpSpPr>
        <p:sp>
          <p:nvSpPr>
            <p:cNvPr id="113" name="Прямоугольник: скругленные углы 112">
              <a:extLst>
                <a:ext uri="{FF2B5EF4-FFF2-40B4-BE49-F238E27FC236}">
                  <a16:creationId xmlns:a16="http://schemas.microsoft.com/office/drawing/2014/main" id="{37DA8F1E-96FC-4305-9CBB-4E7C896234F5}"/>
                </a:ext>
              </a:extLst>
            </p:cNvPr>
            <p:cNvSpPr/>
            <p:nvPr/>
          </p:nvSpPr>
          <p:spPr>
            <a:xfrm>
              <a:off x="481409" y="1907872"/>
              <a:ext cx="5252842" cy="3872852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5CEA10-312F-46E0-A5D5-29375F99D2F2}"/>
                </a:ext>
              </a:extLst>
            </p:cNvPr>
            <p:cNvSpPr txBox="1"/>
            <p:nvPr/>
          </p:nvSpPr>
          <p:spPr>
            <a:xfrm>
              <a:off x="599052" y="3394951"/>
              <a:ext cx="4984423" cy="71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1. Смарт-контракт автоматизирует процесс и снижает нагрузку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D440819-715D-423D-A2E4-7F3066D3D8B8}"/>
                </a:ext>
              </a:extLst>
            </p:cNvPr>
            <p:cNvSpPr txBox="1"/>
            <p:nvPr/>
          </p:nvSpPr>
          <p:spPr>
            <a:xfrm>
              <a:off x="687667" y="4404856"/>
              <a:ext cx="4840325" cy="71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2. Первый сервис </a:t>
              </a:r>
              <a:r>
                <a:rPr lang="en-US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20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кредитования, интегрированный в экосистему банка</a:t>
              </a:r>
            </a:p>
          </p:txBody>
        </p:sp>
        <p:grpSp>
          <p:nvGrpSpPr>
            <p:cNvPr id="178" name="Группа 177">
              <a:extLst>
                <a:ext uri="{FF2B5EF4-FFF2-40B4-BE49-F238E27FC236}">
                  <a16:creationId xmlns:a16="http://schemas.microsoft.com/office/drawing/2014/main" id="{8AA96DEC-5740-405E-8D3E-F186BE898392}"/>
                </a:ext>
              </a:extLst>
            </p:cNvPr>
            <p:cNvGrpSpPr/>
            <p:nvPr/>
          </p:nvGrpSpPr>
          <p:grpSpPr>
            <a:xfrm>
              <a:off x="1765730" y="2260095"/>
              <a:ext cx="2684198" cy="710038"/>
              <a:chOff x="1742895" y="2234836"/>
              <a:chExt cx="2684198" cy="710038"/>
            </a:xfrm>
          </p:grpSpPr>
          <p:sp>
            <p:nvSpPr>
              <p:cNvPr id="203" name="Прямоугольник: скругленные углы 202">
                <a:extLst>
                  <a:ext uri="{FF2B5EF4-FFF2-40B4-BE49-F238E27FC236}">
                    <a16:creationId xmlns:a16="http://schemas.microsoft.com/office/drawing/2014/main" id="{31D62F57-E076-4C26-8DB3-C5AF48B1EBD1}"/>
                  </a:ext>
                </a:extLst>
              </p:cNvPr>
              <p:cNvSpPr/>
              <p:nvPr/>
            </p:nvSpPr>
            <p:spPr>
              <a:xfrm>
                <a:off x="1799841" y="2234836"/>
                <a:ext cx="2570305" cy="71003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F7B4207-70F0-497E-94E3-6FDA9BC4E79D}"/>
                  </a:ext>
                </a:extLst>
              </p:cNvPr>
              <p:cNvSpPr txBox="1"/>
              <p:nvPr/>
            </p:nvSpPr>
            <p:spPr>
              <a:xfrm>
                <a:off x="1742895" y="2357949"/>
                <a:ext cx="2684198" cy="52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Уникальность</a:t>
                </a:r>
                <a:endPara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</p:grpSp>
      <p:sp>
        <p:nvSpPr>
          <p:cNvPr id="210" name="Прямоугольник: скругленные углы 209">
            <a:extLst>
              <a:ext uri="{FF2B5EF4-FFF2-40B4-BE49-F238E27FC236}">
                <a16:creationId xmlns:a16="http://schemas.microsoft.com/office/drawing/2014/main" id="{A61A35DD-6AD4-4501-8E1F-680B036AB2FC}"/>
              </a:ext>
            </a:extLst>
          </p:cNvPr>
          <p:cNvSpPr/>
          <p:nvPr/>
        </p:nvSpPr>
        <p:spPr>
          <a:xfrm>
            <a:off x="9364800" y="6293356"/>
            <a:ext cx="1417500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FD85701-8ED4-4DD0-BFA8-C8A4AB3C7660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Экономика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Бизнес-модель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131281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-141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BFB957F-822F-0F30-F17C-ABF259B1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2255308" y="3663321"/>
            <a:ext cx="1291098" cy="515737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C522AD7-6BAB-36F6-BA00-1B60B3F89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761317" y="2749545"/>
            <a:ext cx="3435527" cy="320056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7DA357D-19E8-4899-8AE8-30C67557C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5"/>
          <a:stretch/>
        </p:blipFill>
        <p:spPr>
          <a:xfrm>
            <a:off x="12081938" y="3616458"/>
            <a:ext cx="3632697" cy="210189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183DC73-8769-4EAA-B29D-736C0573C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68" y="901500"/>
            <a:ext cx="3555111" cy="218626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68C58B4-6FE0-42D7-BE7F-5B8FF6C4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1288" y="3532079"/>
            <a:ext cx="3552340" cy="218626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E8C6607-FAFB-46A7-A218-5DDAA7C47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7360" y="898730"/>
            <a:ext cx="3555111" cy="2189039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B8694C61-DD1F-4372-8BDD-07C21A6BE94D}"/>
              </a:ext>
            </a:extLst>
          </p:cNvPr>
          <p:cNvGrpSpPr/>
          <p:nvPr/>
        </p:nvGrpSpPr>
        <p:grpSpPr>
          <a:xfrm>
            <a:off x="4639418" y="-5565753"/>
            <a:ext cx="2984500" cy="5396046"/>
            <a:chOff x="4639418" y="481863"/>
            <a:chExt cx="2984500" cy="5396046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B5218ADE-0D8C-4925-96A9-B105267F1010}"/>
                </a:ext>
              </a:extLst>
            </p:cNvPr>
            <p:cNvSpPr/>
            <p:nvPr/>
          </p:nvSpPr>
          <p:spPr>
            <a:xfrm rot="5400000">
              <a:off x="3591519" y="1918479"/>
              <a:ext cx="5071675" cy="2488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A9A84384-7781-4DDE-AF0A-2BF8C422409F}"/>
                </a:ext>
              </a:extLst>
            </p:cNvPr>
            <p:cNvGrpSpPr/>
            <p:nvPr/>
          </p:nvGrpSpPr>
          <p:grpSpPr>
            <a:xfrm>
              <a:off x="4639418" y="481863"/>
              <a:ext cx="2984500" cy="5396046"/>
              <a:chOff x="4602339" y="280266"/>
              <a:chExt cx="2984500" cy="5396046"/>
            </a:xfrm>
          </p:grpSpPr>
          <p:pic>
            <p:nvPicPr>
              <p:cNvPr id="51" name="Picture 4" descr="rendered">
                <a:extLst>
                  <a:ext uri="{FF2B5EF4-FFF2-40B4-BE49-F238E27FC236}">
                    <a16:creationId xmlns:a16="http://schemas.microsoft.com/office/drawing/2014/main" id="{811734B0-11C0-4E05-84A7-20CB4571A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4602339" y="28026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DEC58CF5-B8F5-423F-89B6-0C9242116833}"/>
                  </a:ext>
                </a:extLst>
              </p:cNvPr>
              <p:cNvSpPr/>
              <p:nvPr/>
            </p:nvSpPr>
            <p:spPr>
              <a:xfrm>
                <a:off x="4900789" y="45661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53" name="Picture 2">
                <a:extLst>
                  <a:ext uri="{FF2B5EF4-FFF2-40B4-BE49-F238E27FC236}">
                    <a16:creationId xmlns:a16="http://schemas.microsoft.com/office/drawing/2014/main" id="{B6F2DE01-C1C8-42F0-9C6C-1ED5689B1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3255" y="60123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9231F163-57E6-4564-AC2E-4ECDC093D760}"/>
                  </a:ext>
                </a:extLst>
              </p:cNvPr>
              <p:cNvSpPr/>
              <p:nvPr/>
            </p:nvSpPr>
            <p:spPr>
              <a:xfrm>
                <a:off x="5016471" y="980487"/>
                <a:ext cx="2141743" cy="419417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A0F1DD-06C6-4C0A-9349-997A41FD651D}"/>
                  </a:ext>
                </a:extLst>
              </p:cNvPr>
              <p:cNvSpPr txBox="1"/>
              <p:nvPr/>
            </p:nvSpPr>
            <p:spPr>
              <a:xfrm>
                <a:off x="5163944" y="1041405"/>
                <a:ext cx="18549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Мои сделки</a:t>
                </a:r>
              </a:p>
            </p:txBody>
          </p:sp>
          <p:sp>
            <p:nvSpPr>
              <p:cNvPr id="56" name="Прямоугольник: скругленные углы 55">
                <a:extLst>
                  <a:ext uri="{FF2B5EF4-FFF2-40B4-BE49-F238E27FC236}">
                    <a16:creationId xmlns:a16="http://schemas.microsoft.com/office/drawing/2014/main" id="{8299DF6B-6B6F-4CA2-9603-E827AF977E0F}"/>
                  </a:ext>
                </a:extLst>
              </p:cNvPr>
              <p:cNvSpPr/>
              <p:nvPr/>
            </p:nvSpPr>
            <p:spPr>
              <a:xfrm>
                <a:off x="5093144" y="1392158"/>
                <a:ext cx="1988396" cy="2964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551AB7D3-EE08-4CE4-8FF6-F0453B4A136E}"/>
                  </a:ext>
                </a:extLst>
              </p:cNvPr>
              <p:cNvSpPr/>
              <p:nvPr/>
            </p:nvSpPr>
            <p:spPr>
              <a:xfrm>
                <a:off x="5523731" y="3356032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23EDD366-48DE-4AC2-AAA1-84DB81DF70C0}"/>
                  </a:ext>
                </a:extLst>
              </p:cNvPr>
              <p:cNvSpPr/>
              <p:nvPr/>
            </p:nvSpPr>
            <p:spPr>
              <a:xfrm>
                <a:off x="5523731" y="2925743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9" name="Прямоугольник: скругленные углы 58">
                <a:extLst>
                  <a:ext uri="{FF2B5EF4-FFF2-40B4-BE49-F238E27FC236}">
                    <a16:creationId xmlns:a16="http://schemas.microsoft.com/office/drawing/2014/main" id="{B1A1423E-9ACB-4FB1-8DFC-2BE75B6A0165}"/>
                  </a:ext>
                </a:extLst>
              </p:cNvPr>
              <p:cNvSpPr/>
              <p:nvPr/>
            </p:nvSpPr>
            <p:spPr>
              <a:xfrm>
                <a:off x="5518748" y="2497768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FB4E57E6-3833-4BC4-8EE7-9C82CD7259AA}"/>
                  </a:ext>
                </a:extLst>
              </p:cNvPr>
              <p:cNvSpPr/>
              <p:nvPr/>
            </p:nvSpPr>
            <p:spPr>
              <a:xfrm>
                <a:off x="5518748" y="2093605"/>
                <a:ext cx="1025122" cy="360924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BDDF39-B978-4282-A4AA-F6B3F20A036A}"/>
                  </a:ext>
                </a:extLst>
              </p:cNvPr>
              <p:cNvSpPr txBox="1"/>
              <p:nvPr/>
            </p:nvSpPr>
            <p:spPr>
              <a:xfrm>
                <a:off x="5098207" y="1790268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Новые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4F915D07-A904-41D5-8ACF-9B4172EB5531}"/>
                  </a:ext>
                </a:extLst>
              </p:cNvPr>
              <p:cNvSpPr/>
              <p:nvPr/>
            </p:nvSpPr>
            <p:spPr>
              <a:xfrm>
                <a:off x="5160723" y="1426932"/>
                <a:ext cx="903264" cy="230301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04A4BC-36D6-447B-BCC5-975B2BF439A0}"/>
                  </a:ext>
                </a:extLst>
              </p:cNvPr>
              <p:cNvSpPr txBox="1"/>
              <p:nvPr/>
            </p:nvSpPr>
            <p:spPr>
              <a:xfrm>
                <a:off x="5368815" y="1436355"/>
                <a:ext cx="7404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Я должен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FBC3CF-188B-4C03-AA80-9AF1EDDBA661}"/>
                  </a:ext>
                </a:extLst>
              </p:cNvPr>
              <p:cNvSpPr txBox="1"/>
              <p:nvPr/>
            </p:nvSpPr>
            <p:spPr>
              <a:xfrm>
                <a:off x="6260726" y="1434521"/>
                <a:ext cx="8864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Мне должны</a:t>
                </a:r>
              </a:p>
            </p:txBody>
          </p:sp>
          <p:sp>
            <p:nvSpPr>
              <p:cNvPr id="65" name="Прямоугольник: скругленные углы 64">
                <a:extLst>
                  <a:ext uri="{FF2B5EF4-FFF2-40B4-BE49-F238E27FC236}">
                    <a16:creationId xmlns:a16="http://schemas.microsoft.com/office/drawing/2014/main" id="{3761380C-0631-4660-B31B-B9DC59710F64}"/>
                  </a:ext>
                </a:extLst>
              </p:cNvPr>
              <p:cNvSpPr/>
              <p:nvPr/>
            </p:nvSpPr>
            <p:spPr>
              <a:xfrm>
                <a:off x="5089172" y="2019571"/>
                <a:ext cx="1988396" cy="16606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E0A740-65A1-4C0A-AF76-ADACA7E46A61}"/>
                  </a:ext>
                </a:extLst>
              </p:cNvPr>
              <p:cNvSpPr txBox="1"/>
              <p:nvPr/>
            </p:nvSpPr>
            <p:spPr>
              <a:xfrm>
                <a:off x="5086947" y="3800411"/>
                <a:ext cx="1309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Активные</a:t>
                </a:r>
              </a:p>
            </p:txBody>
          </p:sp>
          <p:pic>
            <p:nvPicPr>
              <p:cNvPr id="71" name="Рисунок 70">
                <a:extLst>
                  <a:ext uri="{FF2B5EF4-FFF2-40B4-BE49-F238E27FC236}">
                    <a16:creationId xmlns:a16="http://schemas.microsoft.com/office/drawing/2014/main" id="{CA2BE190-5961-430C-A2B8-75659915F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5293510" y="1496081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986EA72F-B3E9-471E-854E-2507FADC9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6210155" y="1492873"/>
                <a:ext cx="109742" cy="109742"/>
              </a:xfrm>
              <a:prstGeom prst="rect">
                <a:avLst/>
              </a:prstGeom>
            </p:spPr>
          </p:pic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03608F5D-75AE-47E0-99E7-2B002F7D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207" y="4049942"/>
                <a:ext cx="1992303" cy="1124721"/>
              </a:xfrm>
              <a:prstGeom prst="rect">
                <a:avLst/>
              </a:prstGeom>
            </p:spPr>
          </p:pic>
          <p:sp>
            <p:nvSpPr>
              <p:cNvPr id="77" name="Прямоугольник: скругленные углы 76">
                <a:extLst>
                  <a:ext uri="{FF2B5EF4-FFF2-40B4-BE49-F238E27FC236}">
                    <a16:creationId xmlns:a16="http://schemas.microsoft.com/office/drawing/2014/main" id="{C797BA73-2785-450A-BC74-8E55748D44FD}"/>
                  </a:ext>
                </a:extLst>
              </p:cNvPr>
              <p:cNvSpPr/>
              <p:nvPr/>
            </p:nvSpPr>
            <p:spPr>
              <a:xfrm>
                <a:off x="5253773" y="2455010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8" name="Прямоугольник: скругленные углы 77">
                <a:extLst>
                  <a:ext uri="{FF2B5EF4-FFF2-40B4-BE49-F238E27FC236}">
                    <a16:creationId xmlns:a16="http://schemas.microsoft.com/office/drawing/2014/main" id="{09CB8573-4C6B-4EB1-B667-5E120E087308}"/>
                  </a:ext>
                </a:extLst>
              </p:cNvPr>
              <p:cNvSpPr/>
              <p:nvPr/>
            </p:nvSpPr>
            <p:spPr>
              <a:xfrm>
                <a:off x="5240865" y="3286667"/>
                <a:ext cx="1681972" cy="279415"/>
              </a:xfrm>
              <a:prstGeom prst="roundRect">
                <a:avLst/>
              </a:prstGeom>
              <a:solidFill>
                <a:srgbClr val="F9E56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4891D9-B612-4D1B-960D-A253461D935A}"/>
                  </a:ext>
                </a:extLst>
              </p:cNvPr>
              <p:cNvSpPr txBox="1"/>
              <p:nvPr/>
            </p:nvSpPr>
            <p:spPr>
              <a:xfrm>
                <a:off x="5689054" y="3309211"/>
                <a:ext cx="8136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Ответить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EE2FFA8-89B7-41E8-A5EB-EAD00C834A76}"/>
                  </a:ext>
                </a:extLst>
              </p:cNvPr>
              <p:cNvSpPr txBox="1"/>
              <p:nvPr/>
            </p:nvSpPr>
            <p:spPr>
              <a:xfrm>
                <a:off x="5086947" y="2071085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Петров П.П.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0FEF76B-5AE4-422D-9EFB-7B6D21541009}"/>
                  </a:ext>
                </a:extLst>
              </p:cNvPr>
              <p:cNvSpPr txBox="1"/>
              <p:nvPr/>
            </p:nvSpPr>
            <p:spPr>
              <a:xfrm>
                <a:off x="5078728" y="2218858"/>
                <a:ext cx="18549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+79872596716</a:t>
                </a:r>
              </a:p>
            </p:txBody>
          </p:sp>
          <p:sp>
            <p:nvSpPr>
              <p:cNvPr id="82" name="Прямоугольник: скругленные углы 81">
                <a:extLst>
                  <a:ext uri="{FF2B5EF4-FFF2-40B4-BE49-F238E27FC236}">
                    <a16:creationId xmlns:a16="http://schemas.microsoft.com/office/drawing/2014/main" id="{AE1BFC2C-252E-4342-BBAB-5E27B60A8872}"/>
                  </a:ext>
                </a:extLst>
              </p:cNvPr>
              <p:cNvSpPr/>
              <p:nvPr/>
            </p:nvSpPr>
            <p:spPr>
              <a:xfrm>
                <a:off x="5253772" y="2848439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265586-E8FE-413A-AB2D-53AA297708AC}"/>
                  </a:ext>
                </a:extLst>
              </p:cNvPr>
              <p:cNvSpPr/>
              <p:nvPr/>
            </p:nvSpPr>
            <p:spPr>
              <a:xfrm>
                <a:off x="6102979" y="2454743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4E63832-AAF5-4D22-BD07-1EBE3026095E}"/>
                  </a:ext>
                </a:extLst>
              </p:cNvPr>
              <p:cNvSpPr/>
              <p:nvPr/>
            </p:nvSpPr>
            <p:spPr>
              <a:xfrm>
                <a:off x="6102978" y="2848172"/>
                <a:ext cx="809727" cy="359316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ED05E5-42B8-459C-8F9E-1694DEE760C9}"/>
                  </a:ext>
                </a:extLst>
              </p:cNvPr>
              <p:cNvSpPr txBox="1"/>
              <p:nvPr/>
            </p:nvSpPr>
            <p:spPr>
              <a:xfrm>
                <a:off x="5224166" y="2436570"/>
                <a:ext cx="8811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Срок погашения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5436B4F-B439-414F-AF66-B8729A5D8E5B}"/>
                  </a:ext>
                </a:extLst>
              </p:cNvPr>
              <p:cNvSpPr txBox="1"/>
              <p:nvPr/>
            </p:nvSpPr>
            <p:spPr>
              <a:xfrm>
                <a:off x="5378674" y="2833558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Процент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450D3BD-C6D2-4E37-9765-EA5E4E7DEAA6}"/>
                  </a:ext>
                </a:extLst>
              </p:cNvPr>
              <p:cNvSpPr txBox="1"/>
              <p:nvPr/>
            </p:nvSpPr>
            <p:spPr>
              <a:xfrm>
                <a:off x="6269127" y="2442753"/>
                <a:ext cx="6084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Сумма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FC18AA1-52EC-4823-8491-2430010BEBC4}"/>
                  </a:ext>
                </a:extLst>
              </p:cNvPr>
              <p:cNvSpPr txBox="1"/>
              <p:nvPr/>
            </p:nvSpPr>
            <p:spPr>
              <a:xfrm>
                <a:off x="6139277" y="2832355"/>
                <a:ext cx="773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8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К погашению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718F1A9-8DBF-4F80-BA0A-01EC7C3A6AEC}"/>
                  </a:ext>
                </a:extLst>
              </p:cNvPr>
              <p:cNvSpPr txBox="1"/>
              <p:nvPr/>
            </p:nvSpPr>
            <p:spPr>
              <a:xfrm>
                <a:off x="5268485" y="2599312"/>
                <a:ext cx="910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18.10.2024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D79FD79-95AC-4CBB-93D4-C2F34F97EE57}"/>
                  </a:ext>
                </a:extLst>
              </p:cNvPr>
              <p:cNvSpPr txBox="1"/>
              <p:nvPr/>
            </p:nvSpPr>
            <p:spPr>
              <a:xfrm>
                <a:off x="6153560" y="2593322"/>
                <a:ext cx="8097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5000 руб.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F8ED19-C96D-43A5-BEBA-D9A1B0BFCB6F}"/>
                  </a:ext>
                </a:extLst>
              </p:cNvPr>
              <p:cNvSpPr txBox="1"/>
              <p:nvPr/>
            </p:nvSpPr>
            <p:spPr>
              <a:xfrm>
                <a:off x="5457465" y="2976154"/>
                <a:ext cx="4887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10%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638510-FEDB-4E28-A703-7D91FEEDE8C1}"/>
                  </a:ext>
                </a:extLst>
              </p:cNvPr>
              <p:cNvSpPr txBox="1"/>
              <p:nvPr/>
            </p:nvSpPr>
            <p:spPr>
              <a:xfrm>
                <a:off x="6159335" y="2974449"/>
                <a:ext cx="835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5500 руб.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3F173F1-F74F-4BC2-AED0-78AC78CD4ADB}"/>
                  </a:ext>
                </a:extLst>
              </p:cNvPr>
              <p:cNvSpPr txBox="1"/>
              <p:nvPr/>
            </p:nvSpPr>
            <p:spPr>
              <a:xfrm>
                <a:off x="5140985" y="4136850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Меньшова М.М</a:t>
                </a:r>
                <a:r>
                  <a:rPr lang="en-US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.</a:t>
                </a:r>
                <a:endPara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F1E23FE-7D7D-4280-8107-6F5CAFA50876}"/>
                  </a:ext>
                </a:extLst>
              </p:cNvPr>
              <p:cNvSpPr txBox="1"/>
              <p:nvPr/>
            </p:nvSpPr>
            <p:spPr>
              <a:xfrm>
                <a:off x="5604677" y="4274841"/>
                <a:ext cx="8748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+79174566303</a:t>
                </a:r>
              </a:p>
            </p:txBody>
          </p:sp>
          <p:sp>
            <p:nvSpPr>
              <p:cNvPr id="101" name="Прямоугольник: скругленные углы 100">
                <a:extLst>
                  <a:ext uri="{FF2B5EF4-FFF2-40B4-BE49-F238E27FC236}">
                    <a16:creationId xmlns:a16="http://schemas.microsoft.com/office/drawing/2014/main" id="{31E1F83D-26E8-4760-9546-000EBA7C90E0}"/>
                  </a:ext>
                </a:extLst>
              </p:cNvPr>
              <p:cNvSpPr/>
              <p:nvPr/>
            </p:nvSpPr>
            <p:spPr>
              <a:xfrm>
                <a:off x="5241563" y="4536467"/>
                <a:ext cx="1681972" cy="18562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2" name="Прямоугольник: скругленные углы 101">
                <a:extLst>
                  <a:ext uri="{FF2B5EF4-FFF2-40B4-BE49-F238E27FC236}">
                    <a16:creationId xmlns:a16="http://schemas.microsoft.com/office/drawing/2014/main" id="{92DB75B7-F710-445A-80EC-208D45E8C8C6}"/>
                  </a:ext>
                </a:extLst>
              </p:cNvPr>
              <p:cNvSpPr/>
              <p:nvPr/>
            </p:nvSpPr>
            <p:spPr>
              <a:xfrm>
                <a:off x="5241603" y="4759535"/>
                <a:ext cx="1681932" cy="316772"/>
              </a:xfrm>
              <a:prstGeom prst="roundRect">
                <a:avLst/>
              </a:prstGeom>
              <a:solidFill>
                <a:schemeClr val="bg1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6D5E7E1-BCCA-4EEE-8E1F-DA6E7DB1D249}"/>
                  </a:ext>
                </a:extLst>
              </p:cNvPr>
              <p:cNvSpPr txBox="1"/>
              <p:nvPr/>
            </p:nvSpPr>
            <p:spPr>
              <a:xfrm>
                <a:off x="5235070" y="4542625"/>
                <a:ext cx="12212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Документ</a:t>
                </a:r>
                <a:r>
                  <a:rPr lang="en-US" sz="700" dirty="0">
                    <a:latin typeface="Tinkoff Sans" panose="02000506050000020004" pitchFamily="50" charset="-52"/>
                    <a:ea typeface="Tinkoff Sans" panose="02000506050000020004" pitchFamily="50" charset="-52"/>
                  </a:rPr>
                  <a:t>: 72 52 98766</a:t>
                </a:r>
                <a:endParaRPr lang="ru-RU" sz="700" dirty="0">
                  <a:latin typeface="Tinkoff Sans" panose="02000506050000020004" pitchFamily="50" charset="-52"/>
                  <a:ea typeface="Tinkoff Sans" panose="02000506050000020004" pitchFamily="50" charset="-52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85F99CF-E534-4793-9262-B509FDBE11E9}"/>
                  </a:ext>
                </a:extLst>
              </p:cNvPr>
              <p:cNvSpPr txBox="1"/>
              <p:nvPr/>
            </p:nvSpPr>
            <p:spPr>
              <a:xfrm>
                <a:off x="5139348" y="4803813"/>
                <a:ext cx="18549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Статус долга</a:t>
                </a:r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647C7684-30A5-4B9B-BA3D-8E4821B59D84}"/>
                  </a:ext>
                </a:extLst>
              </p:cNvPr>
              <p:cNvGrpSpPr/>
              <p:nvPr/>
            </p:nvGrpSpPr>
            <p:grpSpPr>
              <a:xfrm>
                <a:off x="5268485" y="2032069"/>
                <a:ext cx="318869" cy="367203"/>
                <a:chOff x="6797682" y="1324486"/>
                <a:chExt cx="507039" cy="583896"/>
              </a:xfrm>
            </p:grpSpPr>
            <p:sp>
              <p:nvSpPr>
                <p:cNvPr id="109" name="Овал 108">
                  <a:extLst>
                    <a:ext uri="{FF2B5EF4-FFF2-40B4-BE49-F238E27FC236}">
                      <a16:creationId xmlns:a16="http://schemas.microsoft.com/office/drawing/2014/main" id="{531CCDAF-681E-4AC1-AC90-B5405D3936F8}"/>
                    </a:ext>
                  </a:extLst>
                </p:cNvPr>
                <p:cNvSpPr/>
                <p:nvPr/>
              </p:nvSpPr>
              <p:spPr>
                <a:xfrm>
                  <a:off x="6797682" y="1478245"/>
                  <a:ext cx="430137" cy="430137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10" name="Рисунок 109">
                  <a:extLst>
                    <a:ext uri="{FF2B5EF4-FFF2-40B4-BE49-F238E27FC236}">
                      <a16:creationId xmlns:a16="http://schemas.microsoft.com/office/drawing/2014/main" id="{2FBBF50F-AFD9-42E9-820F-929297731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915" y="1324486"/>
                  <a:ext cx="499806" cy="555492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Группа 105">
                <a:extLst>
                  <a:ext uri="{FF2B5EF4-FFF2-40B4-BE49-F238E27FC236}">
                    <a16:creationId xmlns:a16="http://schemas.microsoft.com/office/drawing/2014/main" id="{79D38667-21BB-4466-8A82-AB4F1C259733}"/>
                  </a:ext>
                </a:extLst>
              </p:cNvPr>
              <p:cNvGrpSpPr/>
              <p:nvPr/>
            </p:nvGrpSpPr>
            <p:grpSpPr>
              <a:xfrm>
                <a:off x="5186422" y="4115668"/>
                <a:ext cx="332326" cy="342978"/>
                <a:chOff x="9382257" y="4092918"/>
                <a:chExt cx="332326" cy="342978"/>
              </a:xfrm>
            </p:grpSpPr>
            <p:sp>
              <p:nvSpPr>
                <p:cNvPr id="107" name="Овал 106">
                  <a:extLst>
                    <a:ext uri="{FF2B5EF4-FFF2-40B4-BE49-F238E27FC236}">
                      <a16:creationId xmlns:a16="http://schemas.microsoft.com/office/drawing/2014/main" id="{87BAC744-4E89-4CFB-8280-9EE057C73F86}"/>
                    </a:ext>
                  </a:extLst>
                </p:cNvPr>
                <p:cNvSpPr/>
                <p:nvPr/>
              </p:nvSpPr>
              <p:spPr>
                <a:xfrm>
                  <a:off x="9459877" y="4181191"/>
                  <a:ext cx="254706" cy="254705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08" name="Рисунок 107">
                  <a:extLst>
                    <a:ext uri="{FF2B5EF4-FFF2-40B4-BE49-F238E27FC236}">
                      <a16:creationId xmlns:a16="http://schemas.microsoft.com/office/drawing/2014/main" id="{0FF89B71-7F7F-42EC-BA55-0F6745558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57" y="4092918"/>
                  <a:ext cx="330040" cy="3300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6" name="Прямоугольник: скругленные углы 215">
            <a:extLst>
              <a:ext uri="{FF2B5EF4-FFF2-40B4-BE49-F238E27FC236}">
                <a16:creationId xmlns:a16="http://schemas.microsoft.com/office/drawing/2014/main" id="{256B2B9E-37AB-4C85-A386-9F0DAE890174}"/>
              </a:ext>
            </a:extLst>
          </p:cNvPr>
          <p:cNvSpPr/>
          <p:nvPr/>
        </p:nvSpPr>
        <p:spPr>
          <a:xfrm>
            <a:off x="927805" y="481106"/>
            <a:ext cx="10325215" cy="551992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>
              <a:schemeClr val="tx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3B11C-2D0B-47C1-8A4D-B922D1C7B4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74" y="785171"/>
            <a:ext cx="856538" cy="159433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AAC322-CF72-4C6B-BC86-1971CA0438B8}"/>
              </a:ext>
            </a:extLst>
          </p:cNvPr>
          <p:cNvGrpSpPr/>
          <p:nvPr/>
        </p:nvGrpSpPr>
        <p:grpSpPr>
          <a:xfrm>
            <a:off x="2727219" y="2742337"/>
            <a:ext cx="1209345" cy="1664665"/>
            <a:chOff x="3796399" y="4302245"/>
            <a:chExt cx="1209345" cy="1664665"/>
          </a:xfrm>
        </p:grpSpPr>
        <p:grpSp>
          <p:nvGrpSpPr>
            <p:cNvPr id="171" name="Группа 170">
              <a:extLst>
                <a:ext uri="{FF2B5EF4-FFF2-40B4-BE49-F238E27FC236}">
                  <a16:creationId xmlns:a16="http://schemas.microsoft.com/office/drawing/2014/main" id="{C9F420AC-907A-430F-86A0-D19B3B9C0242}"/>
                </a:ext>
              </a:extLst>
            </p:cNvPr>
            <p:cNvGrpSpPr/>
            <p:nvPr/>
          </p:nvGrpSpPr>
          <p:grpSpPr>
            <a:xfrm>
              <a:off x="3796399" y="4302245"/>
              <a:ext cx="1209345" cy="1385039"/>
              <a:chOff x="314655" y="1571235"/>
              <a:chExt cx="2116130" cy="2423562"/>
            </a:xfrm>
          </p:grpSpPr>
          <p:sp>
            <p:nvSpPr>
              <p:cNvPr id="197" name="Овал 196">
                <a:extLst>
                  <a:ext uri="{FF2B5EF4-FFF2-40B4-BE49-F238E27FC236}">
                    <a16:creationId xmlns:a16="http://schemas.microsoft.com/office/drawing/2014/main" id="{7B6BD306-764C-489C-A238-3C3999357586}"/>
                  </a:ext>
                </a:extLst>
              </p:cNvPr>
              <p:cNvSpPr/>
              <p:nvPr/>
            </p:nvSpPr>
            <p:spPr>
              <a:xfrm>
                <a:off x="314655" y="2184727"/>
                <a:ext cx="1810070" cy="18100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98" name="Рисунок 197">
                <a:extLst>
                  <a:ext uri="{FF2B5EF4-FFF2-40B4-BE49-F238E27FC236}">
                    <a16:creationId xmlns:a16="http://schemas.microsoft.com/office/drawing/2014/main" id="{E01F051A-CBEF-453A-9BD8-D374A4F76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8" y="1571235"/>
                <a:ext cx="2069807" cy="2300412"/>
              </a:xfrm>
              <a:prstGeom prst="rect">
                <a:avLst/>
              </a:prstGeom>
            </p:spPr>
          </p:pic>
        </p:grpSp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F9934879-75AA-41E9-9846-612AE49713EE}"/>
                </a:ext>
              </a:extLst>
            </p:cNvPr>
            <p:cNvGrpSpPr/>
            <p:nvPr/>
          </p:nvGrpSpPr>
          <p:grpSpPr>
            <a:xfrm>
              <a:off x="3843547" y="5566800"/>
              <a:ext cx="906470" cy="400110"/>
              <a:chOff x="905594" y="1669041"/>
              <a:chExt cx="906470" cy="400110"/>
            </a:xfrm>
          </p:grpSpPr>
          <p:sp>
            <p:nvSpPr>
              <p:cNvPr id="195" name="Прямоугольник: скругленные углы 194">
                <a:extLst>
                  <a:ext uri="{FF2B5EF4-FFF2-40B4-BE49-F238E27FC236}">
                    <a16:creationId xmlns:a16="http://schemas.microsoft.com/office/drawing/2014/main" id="{09D6C6A0-8287-44F9-9EC5-8A5302C7F81E}"/>
                  </a:ext>
                </a:extLst>
              </p:cNvPr>
              <p:cNvSpPr/>
              <p:nvPr/>
            </p:nvSpPr>
            <p:spPr>
              <a:xfrm rot="5400000">
                <a:off x="1185665" y="1409701"/>
                <a:ext cx="346328" cy="9064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8FB849-90BC-4560-880B-F99626290D5B}"/>
                  </a:ext>
                </a:extLst>
              </p:cNvPr>
              <p:cNvSpPr txBox="1"/>
              <p:nvPr/>
            </p:nvSpPr>
            <p:spPr>
              <a:xfrm>
                <a:off x="1007854" y="1669041"/>
                <a:ext cx="7267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Петя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902FEA2F-0938-4CD8-9763-108953624F60}"/>
              </a:ext>
            </a:extLst>
          </p:cNvPr>
          <p:cNvGrpSpPr/>
          <p:nvPr/>
        </p:nvGrpSpPr>
        <p:grpSpPr>
          <a:xfrm>
            <a:off x="8203102" y="2649787"/>
            <a:ext cx="1406308" cy="1764583"/>
            <a:chOff x="7106588" y="3406931"/>
            <a:chExt cx="1406308" cy="1764583"/>
          </a:xfrm>
        </p:grpSpPr>
        <p:grpSp>
          <p:nvGrpSpPr>
            <p:cNvPr id="181" name="Группа 180">
              <a:extLst>
                <a:ext uri="{FF2B5EF4-FFF2-40B4-BE49-F238E27FC236}">
                  <a16:creationId xmlns:a16="http://schemas.microsoft.com/office/drawing/2014/main" id="{37F46257-39E9-4960-A395-1AE8913A4B15}"/>
                </a:ext>
              </a:extLst>
            </p:cNvPr>
            <p:cNvGrpSpPr/>
            <p:nvPr/>
          </p:nvGrpSpPr>
          <p:grpSpPr>
            <a:xfrm>
              <a:off x="7106588" y="3406931"/>
              <a:ext cx="1406308" cy="1714104"/>
              <a:chOff x="-3070386" y="6443058"/>
              <a:chExt cx="1517812" cy="1850012"/>
            </a:xfrm>
          </p:grpSpPr>
          <p:sp>
            <p:nvSpPr>
              <p:cNvPr id="183" name="Овал 182">
                <a:extLst>
                  <a:ext uri="{FF2B5EF4-FFF2-40B4-BE49-F238E27FC236}">
                    <a16:creationId xmlns:a16="http://schemas.microsoft.com/office/drawing/2014/main" id="{91DF801B-843A-45E3-91B5-9375FBD8FC19}"/>
                  </a:ext>
                </a:extLst>
              </p:cNvPr>
              <p:cNvSpPr/>
              <p:nvPr/>
            </p:nvSpPr>
            <p:spPr>
              <a:xfrm>
                <a:off x="-2736107" y="6878480"/>
                <a:ext cx="1183533" cy="11835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84" name="Рисунок 183">
                <a:extLst>
                  <a:ext uri="{FF2B5EF4-FFF2-40B4-BE49-F238E27FC236}">
                    <a16:creationId xmlns:a16="http://schemas.microsoft.com/office/drawing/2014/main" id="{22BEFAE1-F325-4D18-B362-FEC072776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0386" y="6443058"/>
                <a:ext cx="1499161" cy="1499161"/>
              </a:xfrm>
              <a:prstGeom prst="rect">
                <a:avLst/>
              </a:prstGeom>
            </p:spPr>
          </p:pic>
          <p:sp>
            <p:nvSpPr>
              <p:cNvPr id="185" name="Прямоугольник: скругленные углы 184">
                <a:extLst>
                  <a:ext uri="{FF2B5EF4-FFF2-40B4-BE49-F238E27FC236}">
                    <a16:creationId xmlns:a16="http://schemas.microsoft.com/office/drawing/2014/main" id="{6D337AF9-413B-44F8-81D3-650117637D5C}"/>
                  </a:ext>
                </a:extLst>
              </p:cNvPr>
              <p:cNvSpPr/>
              <p:nvPr/>
            </p:nvSpPr>
            <p:spPr>
              <a:xfrm rot="5400000">
                <a:off x="-2319240" y="7647028"/>
                <a:ext cx="343859" cy="94822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E9DD165-9856-4676-8529-B41C26F4DC6C}"/>
                </a:ext>
              </a:extLst>
            </p:cNvPr>
            <p:cNvSpPr txBox="1"/>
            <p:nvPr/>
          </p:nvSpPr>
          <p:spPr>
            <a:xfrm>
              <a:off x="7546661" y="4771404"/>
              <a:ext cx="847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Маша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2649A62B-B9F5-4C7B-8D42-003A4D58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0" y="4612461"/>
            <a:ext cx="1307676" cy="1218241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5705D06-58E3-4C9D-9600-D31528755BA1}"/>
              </a:ext>
            </a:extLst>
          </p:cNvPr>
          <p:cNvCxnSpPr>
            <a:cxnSpLocks/>
          </p:cNvCxnSpPr>
          <p:nvPr/>
        </p:nvCxnSpPr>
        <p:spPr>
          <a:xfrm>
            <a:off x="6790960" y="2095814"/>
            <a:ext cx="1411391" cy="10289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AC780ECD-E13E-4457-B2B6-9556AAF191B2}"/>
              </a:ext>
            </a:extLst>
          </p:cNvPr>
          <p:cNvCxnSpPr>
            <a:cxnSpLocks/>
          </p:cNvCxnSpPr>
          <p:nvPr/>
        </p:nvCxnSpPr>
        <p:spPr>
          <a:xfrm flipV="1">
            <a:off x="4042710" y="2105316"/>
            <a:ext cx="1368776" cy="96177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BB19826-307E-431D-8257-ECB99B0CD762}"/>
              </a:ext>
            </a:extLst>
          </p:cNvPr>
          <p:cNvCxnSpPr>
            <a:cxnSpLocks/>
          </p:cNvCxnSpPr>
          <p:nvPr/>
        </p:nvCxnSpPr>
        <p:spPr>
          <a:xfrm>
            <a:off x="3831536" y="4006892"/>
            <a:ext cx="1411391" cy="10289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 стрелкой 207">
            <a:extLst>
              <a:ext uri="{FF2B5EF4-FFF2-40B4-BE49-F238E27FC236}">
                <a16:creationId xmlns:a16="http://schemas.microsoft.com/office/drawing/2014/main" id="{F441AF3E-0E7D-43D6-9F1F-3772EC1D0F5C}"/>
              </a:ext>
            </a:extLst>
          </p:cNvPr>
          <p:cNvCxnSpPr>
            <a:cxnSpLocks/>
          </p:cNvCxnSpPr>
          <p:nvPr/>
        </p:nvCxnSpPr>
        <p:spPr>
          <a:xfrm flipH="1">
            <a:off x="6970632" y="4006892"/>
            <a:ext cx="1411391" cy="10289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CC0B6612-6D91-4AF2-A11A-30CDEC92CCF7}"/>
              </a:ext>
            </a:extLst>
          </p:cNvPr>
          <p:cNvCxnSpPr>
            <a:cxnSpLocks/>
          </p:cNvCxnSpPr>
          <p:nvPr/>
        </p:nvCxnSpPr>
        <p:spPr>
          <a:xfrm flipH="1">
            <a:off x="3947261" y="1629373"/>
            <a:ext cx="1411391" cy="10289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 стрелкой 209">
            <a:extLst>
              <a:ext uri="{FF2B5EF4-FFF2-40B4-BE49-F238E27FC236}">
                <a16:creationId xmlns:a16="http://schemas.microsoft.com/office/drawing/2014/main" id="{3F8480D1-4C0B-4B65-BDB9-FBC5D0FCC137}"/>
              </a:ext>
            </a:extLst>
          </p:cNvPr>
          <p:cNvCxnSpPr>
            <a:cxnSpLocks/>
          </p:cNvCxnSpPr>
          <p:nvPr/>
        </p:nvCxnSpPr>
        <p:spPr>
          <a:xfrm flipH="1" flipV="1">
            <a:off x="6943181" y="1645266"/>
            <a:ext cx="1368776" cy="96177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 стрелкой 210">
            <a:extLst>
              <a:ext uri="{FF2B5EF4-FFF2-40B4-BE49-F238E27FC236}">
                <a16:creationId xmlns:a16="http://schemas.microsoft.com/office/drawing/2014/main" id="{8C79DB9C-7C90-4D88-93C8-38B46E862602}"/>
              </a:ext>
            </a:extLst>
          </p:cNvPr>
          <p:cNvCxnSpPr>
            <a:cxnSpLocks/>
          </p:cNvCxnSpPr>
          <p:nvPr/>
        </p:nvCxnSpPr>
        <p:spPr>
          <a:xfrm flipV="1">
            <a:off x="6089340" y="2760232"/>
            <a:ext cx="24341" cy="135230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Рисунок 224">
            <a:extLst>
              <a:ext uri="{FF2B5EF4-FFF2-40B4-BE49-F238E27FC236}">
                <a16:creationId xmlns:a16="http://schemas.microsoft.com/office/drawing/2014/main" id="{766836A1-BE0E-44CF-B836-92E80DEBDD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96" y="2288048"/>
            <a:ext cx="1846570" cy="515922"/>
          </a:xfrm>
          <a:prstGeom prst="rect">
            <a:avLst/>
          </a:prstGeom>
        </p:spPr>
      </p:pic>
      <p:pic>
        <p:nvPicPr>
          <p:cNvPr id="258" name="Рисунок 257">
            <a:extLst>
              <a:ext uri="{FF2B5EF4-FFF2-40B4-BE49-F238E27FC236}">
                <a16:creationId xmlns:a16="http://schemas.microsoft.com/office/drawing/2014/main" id="{D91A6E35-06DB-4CEA-B0F6-A57F56C1D33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64" y="475092"/>
            <a:ext cx="7489633" cy="5521596"/>
          </a:xfrm>
          <a:prstGeom prst="rect">
            <a:avLst/>
          </a:prstGeom>
        </p:spPr>
      </p:pic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B662831D-B1F6-4CFE-A1EF-5109367FCED7}"/>
              </a:ext>
            </a:extLst>
          </p:cNvPr>
          <p:cNvSpPr/>
          <p:nvPr/>
        </p:nvSpPr>
        <p:spPr>
          <a:xfrm>
            <a:off x="9364800" y="6293356"/>
            <a:ext cx="1417500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936595C-A32D-4A18-AC2C-DC41E75A1C4A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Экономика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Бизнес-модель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44159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24794E8-2F13-4AF8-84D3-904EC9DAD9EE}"/>
              </a:ext>
            </a:extLst>
          </p:cNvPr>
          <p:cNvGrpSpPr/>
          <p:nvPr/>
        </p:nvGrpSpPr>
        <p:grpSpPr>
          <a:xfrm>
            <a:off x="2636265" y="2405566"/>
            <a:ext cx="2378960" cy="451669"/>
            <a:chOff x="2459814" y="1820681"/>
            <a:chExt cx="2378960" cy="349938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4630527B-D070-4ECB-A126-BE9D3C16FEAC}"/>
                </a:ext>
              </a:extLst>
            </p:cNvPr>
            <p:cNvSpPr/>
            <p:nvPr/>
          </p:nvSpPr>
          <p:spPr>
            <a:xfrm rot="5400000">
              <a:off x="3517561" y="816646"/>
              <a:ext cx="307776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45C27B-CEA3-43A7-B50E-6A4E812D3860}"/>
                </a:ext>
              </a:extLst>
            </p:cNvPr>
            <p:cNvSpPr txBox="1"/>
            <p:nvPr/>
          </p:nvSpPr>
          <p:spPr>
            <a:xfrm>
              <a:off x="2459814" y="1862842"/>
              <a:ext cx="2378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Сделки проходят удаленно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B70869D-1449-4602-8323-6F55E52BFF37}"/>
              </a:ext>
            </a:extLst>
          </p:cNvPr>
          <p:cNvGrpSpPr/>
          <p:nvPr/>
        </p:nvGrpSpPr>
        <p:grpSpPr>
          <a:xfrm>
            <a:off x="2766828" y="3359140"/>
            <a:ext cx="2680388" cy="398084"/>
            <a:chOff x="2786916" y="2594941"/>
            <a:chExt cx="2680388" cy="398084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6302B2B4-AA50-4F9C-97FE-16E89003002C}"/>
                </a:ext>
              </a:extLst>
            </p:cNvPr>
            <p:cNvSpPr/>
            <p:nvPr/>
          </p:nvSpPr>
          <p:spPr>
            <a:xfrm rot="5400000">
              <a:off x="3891949" y="1600520"/>
              <a:ext cx="398084" cy="23869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DE800F-5E4B-46A4-A8EE-0F7B30DD1110}"/>
                </a:ext>
              </a:extLst>
            </p:cNvPr>
            <p:cNvSpPr txBox="1"/>
            <p:nvPr/>
          </p:nvSpPr>
          <p:spPr>
            <a:xfrm>
              <a:off x="2786916" y="2642782"/>
              <a:ext cx="2680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Юридическая защищенность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97470DA-15B4-456E-ADD4-65468B73A4CC}"/>
              </a:ext>
            </a:extLst>
          </p:cNvPr>
          <p:cNvGrpSpPr/>
          <p:nvPr/>
        </p:nvGrpSpPr>
        <p:grpSpPr>
          <a:xfrm>
            <a:off x="2415944" y="1464457"/>
            <a:ext cx="2187427" cy="398084"/>
            <a:chOff x="5462715" y="1861819"/>
            <a:chExt cx="2187427" cy="398084"/>
          </a:xfrm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DECB4B80-D373-485B-9778-82F45D2BA0B7}"/>
                </a:ext>
              </a:extLst>
            </p:cNvPr>
            <p:cNvSpPr/>
            <p:nvPr/>
          </p:nvSpPr>
          <p:spPr>
            <a:xfrm rot="5400000">
              <a:off x="6355093" y="969441"/>
              <a:ext cx="398084" cy="218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8569E1-82A9-4615-9F25-3123D240C82A}"/>
                </a:ext>
              </a:extLst>
            </p:cNvPr>
            <p:cNvSpPr txBox="1"/>
            <p:nvPr/>
          </p:nvSpPr>
          <p:spPr>
            <a:xfrm>
              <a:off x="5467304" y="1912930"/>
              <a:ext cx="2182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Гибкость условий займа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4F95964-4689-4236-AC45-CDF328727092}"/>
              </a:ext>
            </a:extLst>
          </p:cNvPr>
          <p:cNvGrpSpPr/>
          <p:nvPr/>
        </p:nvGrpSpPr>
        <p:grpSpPr>
          <a:xfrm>
            <a:off x="2705205" y="4287725"/>
            <a:ext cx="2124531" cy="398084"/>
            <a:chOff x="2878073" y="3449725"/>
            <a:chExt cx="2292601" cy="398084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0C3F60B-8225-4392-88A6-ACED3F5FC097}"/>
                </a:ext>
              </a:extLst>
            </p:cNvPr>
            <p:cNvSpPr/>
            <p:nvPr/>
          </p:nvSpPr>
          <p:spPr>
            <a:xfrm rot="5400000">
              <a:off x="3890092" y="2586501"/>
              <a:ext cx="398084" cy="21245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5FFD35-8785-452B-9324-D2A54118C884}"/>
                </a:ext>
              </a:extLst>
            </p:cNvPr>
            <p:cNvSpPr txBox="1"/>
            <p:nvPr/>
          </p:nvSpPr>
          <p:spPr>
            <a:xfrm>
              <a:off x="2878073" y="3494878"/>
              <a:ext cx="2292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 Гибкая доходность 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99367FC-00D2-494E-95F8-EF55145504A4}"/>
              </a:ext>
            </a:extLst>
          </p:cNvPr>
          <p:cNvGrpSpPr/>
          <p:nvPr/>
        </p:nvGrpSpPr>
        <p:grpSpPr>
          <a:xfrm>
            <a:off x="2577587" y="5299604"/>
            <a:ext cx="2124531" cy="398084"/>
            <a:chOff x="2740332" y="4290138"/>
            <a:chExt cx="1914800" cy="398084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CA2D6CEC-7115-4AAE-813E-5BEBDCD41632}"/>
                </a:ext>
              </a:extLst>
            </p:cNvPr>
            <p:cNvSpPr/>
            <p:nvPr/>
          </p:nvSpPr>
          <p:spPr>
            <a:xfrm rot="5400000">
              <a:off x="3412152" y="3635698"/>
              <a:ext cx="398084" cy="17069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8DD549-E8EE-422D-B5DB-ECA247D0CD8B}"/>
                </a:ext>
              </a:extLst>
            </p:cNvPr>
            <p:cNvSpPr txBox="1"/>
            <p:nvPr/>
          </p:nvSpPr>
          <p:spPr>
            <a:xfrm>
              <a:off x="2740332" y="4360346"/>
              <a:ext cx="19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Проверка участников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2DEAF11-712E-4998-AC3F-78EB556A5C05}"/>
              </a:ext>
            </a:extLst>
          </p:cNvPr>
          <p:cNvGrpSpPr/>
          <p:nvPr/>
        </p:nvGrpSpPr>
        <p:grpSpPr>
          <a:xfrm>
            <a:off x="7120001" y="4315354"/>
            <a:ext cx="2125001" cy="398084"/>
            <a:chOff x="7010373" y="4511666"/>
            <a:chExt cx="2125001" cy="398084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46791AE-AB0D-4886-BA4C-A35E9A0DFF40}"/>
                </a:ext>
              </a:extLst>
            </p:cNvPr>
            <p:cNvSpPr/>
            <p:nvPr/>
          </p:nvSpPr>
          <p:spPr>
            <a:xfrm rot="5400000">
              <a:off x="7873832" y="3648207"/>
              <a:ext cx="398084" cy="21250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170C4-AAE3-4739-93EF-2D1D0DB21610}"/>
                </a:ext>
              </a:extLst>
            </p:cNvPr>
            <p:cNvSpPr txBox="1"/>
            <p:nvPr/>
          </p:nvSpPr>
          <p:spPr>
            <a:xfrm>
              <a:off x="7040371" y="4579023"/>
              <a:ext cx="2084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Привлечение клиентов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3B2B927-5709-4B7D-ACB8-1C27E483DA7E}"/>
              </a:ext>
            </a:extLst>
          </p:cNvPr>
          <p:cNvGrpSpPr/>
          <p:nvPr/>
        </p:nvGrpSpPr>
        <p:grpSpPr>
          <a:xfrm>
            <a:off x="7645612" y="5306426"/>
            <a:ext cx="1914800" cy="398084"/>
            <a:chOff x="7160189" y="5211333"/>
            <a:chExt cx="1914800" cy="398084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4D55A473-8570-4E99-BA62-B1DEA98D02B8}"/>
                </a:ext>
              </a:extLst>
            </p:cNvPr>
            <p:cNvSpPr/>
            <p:nvPr/>
          </p:nvSpPr>
          <p:spPr>
            <a:xfrm rot="5400000">
              <a:off x="7918547" y="4452975"/>
              <a:ext cx="398084" cy="1914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AB7202-8AE6-478B-A808-9CC640E6628C}"/>
                </a:ext>
              </a:extLst>
            </p:cNvPr>
            <p:cNvSpPr txBox="1"/>
            <p:nvPr/>
          </p:nvSpPr>
          <p:spPr>
            <a:xfrm>
              <a:off x="7186067" y="5256486"/>
              <a:ext cx="188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Удержание клиентов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33A3D3B1-3A8E-417B-80F3-3D231E65185E}"/>
              </a:ext>
            </a:extLst>
          </p:cNvPr>
          <p:cNvGrpSpPr/>
          <p:nvPr/>
        </p:nvGrpSpPr>
        <p:grpSpPr>
          <a:xfrm>
            <a:off x="7219311" y="1419304"/>
            <a:ext cx="3382054" cy="398084"/>
            <a:chOff x="6459614" y="3790725"/>
            <a:chExt cx="2874429" cy="398084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4EDA48BC-C2C1-4B86-B204-829974D1EEC5}"/>
                </a:ext>
              </a:extLst>
            </p:cNvPr>
            <p:cNvSpPr/>
            <p:nvPr/>
          </p:nvSpPr>
          <p:spPr>
            <a:xfrm rot="5400000">
              <a:off x="7516501" y="2733838"/>
              <a:ext cx="398084" cy="2511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684921-592C-463F-BBC3-F780531165DE}"/>
                </a:ext>
              </a:extLst>
            </p:cNvPr>
            <p:cNvSpPr txBox="1"/>
            <p:nvPr/>
          </p:nvSpPr>
          <p:spPr>
            <a:xfrm>
              <a:off x="6484477" y="3835878"/>
              <a:ext cx="28495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Прозрачность долговой нагрузки</a:t>
              </a:r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1F6865B2-5B64-4486-8976-8D9E3CD4574D}"/>
              </a:ext>
            </a:extLst>
          </p:cNvPr>
          <p:cNvGrpSpPr/>
          <p:nvPr/>
        </p:nvGrpSpPr>
        <p:grpSpPr>
          <a:xfrm>
            <a:off x="-8320114" y="6711072"/>
            <a:ext cx="3352800" cy="4717034"/>
            <a:chOff x="-796207" y="1319453"/>
            <a:chExt cx="3352800" cy="4717034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E4667F3F-CC56-4E19-A992-5101B211E197}"/>
                </a:ext>
              </a:extLst>
            </p:cNvPr>
            <p:cNvSpPr/>
            <p:nvPr/>
          </p:nvSpPr>
          <p:spPr>
            <a:xfrm>
              <a:off x="-796207" y="2683687"/>
              <a:ext cx="3352800" cy="3352800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2952ABBE-8AD0-4A24-946E-4A008285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" y="1319453"/>
              <a:ext cx="2391326" cy="2995655"/>
            </a:xfrm>
            <a:prstGeom prst="rect">
              <a:avLst/>
            </a:prstGeom>
          </p:spPr>
        </p:pic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ED0A4F9A-F141-69BF-A9E6-B8A0E31BB240}"/>
              </a:ext>
            </a:extLst>
          </p:cNvPr>
          <p:cNvGrpSpPr/>
          <p:nvPr/>
        </p:nvGrpSpPr>
        <p:grpSpPr>
          <a:xfrm>
            <a:off x="325119" y="-821513"/>
            <a:ext cx="1639645" cy="621074"/>
            <a:chOff x="325119" y="256869"/>
            <a:chExt cx="1639645" cy="621074"/>
          </a:xfrm>
        </p:grpSpPr>
        <p:sp>
          <p:nvSpPr>
            <p:cNvPr id="118" name="Прямоугольник: скругленные углы 117">
              <a:extLst>
                <a:ext uri="{FF2B5EF4-FFF2-40B4-BE49-F238E27FC236}">
                  <a16:creationId xmlns:a16="http://schemas.microsoft.com/office/drawing/2014/main" id="{F227D7A7-2076-DC25-70B8-5CDAE6B426E1}"/>
                </a:ext>
              </a:extLst>
            </p:cNvPr>
            <p:cNvSpPr/>
            <p:nvPr/>
          </p:nvSpPr>
          <p:spPr>
            <a:xfrm>
              <a:off x="325119" y="256869"/>
              <a:ext cx="1487018" cy="62107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047EC5C-BAEC-E465-0483-AAC5D8180AD1}"/>
                </a:ext>
              </a:extLst>
            </p:cNvPr>
            <p:cNvSpPr txBox="1"/>
            <p:nvPr/>
          </p:nvSpPr>
          <p:spPr>
            <a:xfrm>
              <a:off x="477747" y="307187"/>
              <a:ext cx="1487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Этапы</a:t>
              </a:r>
              <a:endParaRPr lang="ru-RU" sz="14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77D75D84-5804-6083-593A-8FB66D096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5" y="1986265"/>
            <a:ext cx="1580679" cy="63141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B021AA-94E9-F0DD-DB60-B881B9CC5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837" y="2600814"/>
            <a:ext cx="3435527" cy="3200564"/>
          </a:xfrm>
          <a:prstGeom prst="rect">
            <a:avLst/>
          </a:prstGeom>
        </p:spPr>
      </p:pic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F80AFBC4-2AD4-6056-EC23-C3CFE56ED235}"/>
              </a:ext>
            </a:extLst>
          </p:cNvPr>
          <p:cNvGrpSpPr/>
          <p:nvPr/>
        </p:nvGrpSpPr>
        <p:grpSpPr>
          <a:xfrm rot="2004549">
            <a:off x="12695786" y="574933"/>
            <a:ext cx="2351904" cy="2288932"/>
            <a:chOff x="7667346" y="1704504"/>
            <a:chExt cx="3710704" cy="3611350"/>
          </a:xfrm>
        </p:grpSpPr>
        <p:grpSp>
          <p:nvGrpSpPr>
            <p:cNvPr id="90" name="Group 56">
              <a:extLst>
                <a:ext uri="{FF2B5EF4-FFF2-40B4-BE49-F238E27FC236}">
                  <a16:creationId xmlns:a16="http://schemas.microsoft.com/office/drawing/2014/main" id="{B70972D9-618D-E812-7A01-3EDEB42ECE59}"/>
                </a:ext>
              </a:extLst>
            </p:cNvPr>
            <p:cNvGrpSpPr/>
            <p:nvPr/>
          </p:nvGrpSpPr>
          <p:grpSpPr>
            <a:xfrm>
              <a:off x="7667346" y="1704504"/>
              <a:ext cx="3697286" cy="3611350"/>
              <a:chOff x="5840413" y="815975"/>
              <a:chExt cx="5737225" cy="5603875"/>
            </a:xfrm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4BECE2CD-F707-A587-C78D-AA4D4950E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3101" y="1274763"/>
                <a:ext cx="106363" cy="3867150"/>
              </a:xfrm>
              <a:custGeom>
                <a:avLst/>
                <a:gdLst>
                  <a:gd name="T0" fmla="*/ 41 w 67"/>
                  <a:gd name="T1" fmla="*/ 2436 h 2436"/>
                  <a:gd name="T2" fmla="*/ 0 w 67"/>
                  <a:gd name="T3" fmla="*/ 2182 h 2436"/>
                  <a:gd name="T4" fmla="*/ 26 w 67"/>
                  <a:gd name="T5" fmla="*/ 0 h 2436"/>
                  <a:gd name="T6" fmla="*/ 67 w 67"/>
                  <a:gd name="T7" fmla="*/ 255 h 2436"/>
                  <a:gd name="T8" fmla="*/ 41 w 67"/>
                  <a:gd name="T9" fmla="*/ 2436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436">
                    <a:moveTo>
                      <a:pt x="41" y="2436"/>
                    </a:moveTo>
                    <a:lnTo>
                      <a:pt x="0" y="2182"/>
                    </a:lnTo>
                    <a:lnTo>
                      <a:pt x="26" y="0"/>
                    </a:lnTo>
                    <a:lnTo>
                      <a:pt x="67" y="255"/>
                    </a:lnTo>
                    <a:lnTo>
                      <a:pt x="41" y="243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403AEC0-0BEF-525D-B57E-A56144F23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6" y="1274763"/>
                <a:ext cx="1533525" cy="409575"/>
              </a:xfrm>
              <a:custGeom>
                <a:avLst/>
                <a:gdLst>
                  <a:gd name="T0" fmla="*/ 41 w 966"/>
                  <a:gd name="T1" fmla="*/ 255 h 258"/>
                  <a:gd name="T2" fmla="*/ 0 w 966"/>
                  <a:gd name="T3" fmla="*/ 0 h 258"/>
                  <a:gd name="T4" fmla="*/ 926 w 966"/>
                  <a:gd name="T5" fmla="*/ 2 h 258"/>
                  <a:gd name="T6" fmla="*/ 966 w 966"/>
                  <a:gd name="T7" fmla="*/ 258 h 258"/>
                  <a:gd name="T8" fmla="*/ 41 w 966"/>
                  <a:gd name="T9" fmla="*/ 255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6" h="258">
                    <a:moveTo>
                      <a:pt x="41" y="255"/>
                    </a:moveTo>
                    <a:lnTo>
                      <a:pt x="0" y="0"/>
                    </a:lnTo>
                    <a:lnTo>
                      <a:pt x="926" y="2"/>
                    </a:lnTo>
                    <a:lnTo>
                      <a:pt x="966" y="258"/>
                    </a:lnTo>
                    <a:lnTo>
                      <a:pt x="41" y="255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ED9C6D8B-6D32-E7D0-44CD-339B3A125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8188" y="1679575"/>
                <a:ext cx="1509713" cy="3468688"/>
              </a:xfrm>
              <a:custGeom>
                <a:avLst/>
                <a:gdLst>
                  <a:gd name="T0" fmla="*/ 951 w 951"/>
                  <a:gd name="T1" fmla="*/ 3 h 2185"/>
                  <a:gd name="T2" fmla="*/ 925 w 951"/>
                  <a:gd name="T3" fmla="*/ 2185 h 2185"/>
                  <a:gd name="T4" fmla="*/ 0 w 951"/>
                  <a:gd name="T5" fmla="*/ 2181 h 2185"/>
                  <a:gd name="T6" fmla="*/ 26 w 951"/>
                  <a:gd name="T7" fmla="*/ 0 h 2185"/>
                  <a:gd name="T8" fmla="*/ 951 w 951"/>
                  <a:gd name="T9" fmla="*/ 3 h 2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1" h="2185">
                    <a:moveTo>
                      <a:pt x="951" y="3"/>
                    </a:moveTo>
                    <a:lnTo>
                      <a:pt x="925" y="2185"/>
                    </a:lnTo>
                    <a:lnTo>
                      <a:pt x="0" y="2181"/>
                    </a:lnTo>
                    <a:lnTo>
                      <a:pt x="26" y="0"/>
                    </a:lnTo>
                    <a:lnTo>
                      <a:pt x="951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3ED6A2E2-7F3B-4638-97A4-E68C56937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6" y="2232025"/>
                <a:ext cx="928688" cy="3243263"/>
              </a:xfrm>
              <a:custGeom>
                <a:avLst/>
                <a:gdLst>
                  <a:gd name="T0" fmla="*/ 575 w 585"/>
                  <a:gd name="T1" fmla="*/ 2043 h 2043"/>
                  <a:gd name="T2" fmla="*/ 0 w 585"/>
                  <a:gd name="T3" fmla="*/ 1809 h 2043"/>
                  <a:gd name="T4" fmla="*/ 10 w 585"/>
                  <a:gd name="T5" fmla="*/ 0 h 2043"/>
                  <a:gd name="T6" fmla="*/ 585 w 585"/>
                  <a:gd name="T7" fmla="*/ 235 h 2043"/>
                  <a:gd name="T8" fmla="*/ 575 w 585"/>
                  <a:gd name="T9" fmla="*/ 2043 h 2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5" h="2043">
                    <a:moveTo>
                      <a:pt x="575" y="2043"/>
                    </a:moveTo>
                    <a:lnTo>
                      <a:pt x="0" y="1809"/>
                    </a:lnTo>
                    <a:lnTo>
                      <a:pt x="10" y="0"/>
                    </a:lnTo>
                    <a:lnTo>
                      <a:pt x="585" y="235"/>
                    </a:lnTo>
                    <a:lnTo>
                      <a:pt x="575" y="2043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8D5A0ADE-DAA7-6D0B-17A8-12B73B1CD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2401" y="2093913"/>
                <a:ext cx="2095500" cy="511175"/>
              </a:xfrm>
              <a:custGeom>
                <a:avLst/>
                <a:gdLst>
                  <a:gd name="T0" fmla="*/ 575 w 1320"/>
                  <a:gd name="T1" fmla="*/ 322 h 322"/>
                  <a:gd name="T2" fmla="*/ 0 w 1320"/>
                  <a:gd name="T3" fmla="*/ 87 h 322"/>
                  <a:gd name="T4" fmla="*/ 747 w 1320"/>
                  <a:gd name="T5" fmla="*/ 0 h 322"/>
                  <a:gd name="T6" fmla="*/ 1320 w 1320"/>
                  <a:gd name="T7" fmla="*/ 234 h 322"/>
                  <a:gd name="T8" fmla="*/ 575 w 1320"/>
                  <a:gd name="T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0" h="322">
                    <a:moveTo>
                      <a:pt x="575" y="322"/>
                    </a:moveTo>
                    <a:lnTo>
                      <a:pt x="0" y="87"/>
                    </a:lnTo>
                    <a:lnTo>
                      <a:pt x="747" y="0"/>
                    </a:lnTo>
                    <a:lnTo>
                      <a:pt x="1320" y="234"/>
                    </a:lnTo>
                    <a:lnTo>
                      <a:pt x="575" y="32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81C6E7E5-416F-D677-FE4D-3E78C1F64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9338" y="2465388"/>
                <a:ext cx="1198563" cy="3009900"/>
              </a:xfrm>
              <a:custGeom>
                <a:avLst/>
                <a:gdLst>
                  <a:gd name="T0" fmla="*/ 755 w 755"/>
                  <a:gd name="T1" fmla="*/ 0 h 1896"/>
                  <a:gd name="T2" fmla="*/ 748 w 755"/>
                  <a:gd name="T3" fmla="*/ 1809 h 1896"/>
                  <a:gd name="T4" fmla="*/ 0 w 755"/>
                  <a:gd name="T5" fmla="*/ 1896 h 1896"/>
                  <a:gd name="T6" fmla="*/ 10 w 755"/>
                  <a:gd name="T7" fmla="*/ 88 h 1896"/>
                  <a:gd name="T8" fmla="*/ 755 w 755"/>
                  <a:gd name="T9" fmla="*/ 0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896">
                    <a:moveTo>
                      <a:pt x="755" y="0"/>
                    </a:moveTo>
                    <a:lnTo>
                      <a:pt x="748" y="1809"/>
                    </a:lnTo>
                    <a:lnTo>
                      <a:pt x="0" y="1896"/>
                    </a:lnTo>
                    <a:lnTo>
                      <a:pt x="10" y="88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508BFAE4-57EC-6EFE-D97D-D36844F1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6" y="2992438"/>
                <a:ext cx="349251" cy="2933700"/>
              </a:xfrm>
              <a:custGeom>
                <a:avLst/>
                <a:gdLst>
                  <a:gd name="T0" fmla="*/ 211 w 220"/>
                  <a:gd name="T1" fmla="*/ 1848 h 1848"/>
                  <a:gd name="T2" fmla="*/ 0 w 220"/>
                  <a:gd name="T3" fmla="*/ 1586 h 1848"/>
                  <a:gd name="T4" fmla="*/ 9 w 220"/>
                  <a:gd name="T5" fmla="*/ 0 h 1848"/>
                  <a:gd name="T6" fmla="*/ 220 w 220"/>
                  <a:gd name="T7" fmla="*/ 260 h 1848"/>
                  <a:gd name="T8" fmla="*/ 211 w 220"/>
                  <a:gd name="T9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848">
                    <a:moveTo>
                      <a:pt x="211" y="1848"/>
                    </a:moveTo>
                    <a:lnTo>
                      <a:pt x="0" y="1586"/>
                    </a:lnTo>
                    <a:lnTo>
                      <a:pt x="9" y="0"/>
                    </a:lnTo>
                    <a:lnTo>
                      <a:pt x="220" y="260"/>
                    </a:lnTo>
                    <a:lnTo>
                      <a:pt x="211" y="184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EC8D98C8-1E25-B231-C49D-4EFCEB9CD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4863" y="2946400"/>
                <a:ext cx="1665288" cy="458788"/>
              </a:xfrm>
              <a:custGeom>
                <a:avLst/>
                <a:gdLst>
                  <a:gd name="T0" fmla="*/ 211 w 1049"/>
                  <a:gd name="T1" fmla="*/ 289 h 289"/>
                  <a:gd name="T2" fmla="*/ 0 w 1049"/>
                  <a:gd name="T3" fmla="*/ 29 h 289"/>
                  <a:gd name="T4" fmla="*/ 838 w 1049"/>
                  <a:gd name="T5" fmla="*/ 0 h 289"/>
                  <a:gd name="T6" fmla="*/ 1049 w 1049"/>
                  <a:gd name="T7" fmla="*/ 261 h 289"/>
                  <a:gd name="T8" fmla="*/ 211 w 1049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9" h="289">
                    <a:moveTo>
                      <a:pt x="211" y="289"/>
                    </a:moveTo>
                    <a:lnTo>
                      <a:pt x="0" y="29"/>
                    </a:lnTo>
                    <a:lnTo>
                      <a:pt x="838" y="0"/>
                    </a:lnTo>
                    <a:lnTo>
                      <a:pt x="1049" y="261"/>
                    </a:lnTo>
                    <a:lnTo>
                      <a:pt x="211" y="28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070A81C4-5C47-64EE-3A27-2B3699F6C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3360738"/>
                <a:ext cx="1344613" cy="2565400"/>
              </a:xfrm>
              <a:custGeom>
                <a:avLst/>
                <a:gdLst>
                  <a:gd name="T0" fmla="*/ 847 w 847"/>
                  <a:gd name="T1" fmla="*/ 0 h 1616"/>
                  <a:gd name="T2" fmla="*/ 840 w 847"/>
                  <a:gd name="T3" fmla="*/ 1586 h 1616"/>
                  <a:gd name="T4" fmla="*/ 0 w 847"/>
                  <a:gd name="T5" fmla="*/ 1616 h 1616"/>
                  <a:gd name="T6" fmla="*/ 9 w 847"/>
                  <a:gd name="T7" fmla="*/ 28 h 1616"/>
                  <a:gd name="T8" fmla="*/ 847 w 847"/>
                  <a:gd name="T9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1616">
                    <a:moveTo>
                      <a:pt x="847" y="0"/>
                    </a:moveTo>
                    <a:lnTo>
                      <a:pt x="840" y="1586"/>
                    </a:lnTo>
                    <a:lnTo>
                      <a:pt x="0" y="1616"/>
                    </a:lnTo>
                    <a:lnTo>
                      <a:pt x="9" y="28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id="{92E8D2F4-789F-7D42-E4DF-B46F83FAA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1" y="4133850"/>
                <a:ext cx="511175" cy="2286000"/>
              </a:xfrm>
              <a:custGeom>
                <a:avLst/>
                <a:gdLst>
                  <a:gd name="T0" fmla="*/ 0 w 322"/>
                  <a:gd name="T1" fmla="*/ 220 h 1440"/>
                  <a:gd name="T2" fmla="*/ 315 w 322"/>
                  <a:gd name="T3" fmla="*/ 0 h 1440"/>
                  <a:gd name="T4" fmla="*/ 322 w 322"/>
                  <a:gd name="T5" fmla="*/ 1219 h 1440"/>
                  <a:gd name="T6" fmla="*/ 8 w 322"/>
                  <a:gd name="T7" fmla="*/ 1440 h 1440"/>
                  <a:gd name="T8" fmla="*/ 0 w 322"/>
                  <a:gd name="T9" fmla="*/ 22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440">
                    <a:moveTo>
                      <a:pt x="0" y="220"/>
                    </a:moveTo>
                    <a:lnTo>
                      <a:pt x="315" y="0"/>
                    </a:lnTo>
                    <a:lnTo>
                      <a:pt x="322" y="1219"/>
                    </a:lnTo>
                    <a:lnTo>
                      <a:pt x="8" y="1440"/>
                    </a:ln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7AB4CCFE-AF48-C1FB-7377-1AF932096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043363"/>
                <a:ext cx="1784350" cy="439738"/>
              </a:xfrm>
              <a:custGeom>
                <a:avLst/>
                <a:gdLst>
                  <a:gd name="T0" fmla="*/ 0 w 1124"/>
                  <a:gd name="T1" fmla="*/ 221 h 277"/>
                  <a:gd name="T2" fmla="*/ 315 w 1124"/>
                  <a:gd name="T3" fmla="*/ 0 h 277"/>
                  <a:gd name="T4" fmla="*/ 1124 w 1124"/>
                  <a:gd name="T5" fmla="*/ 57 h 277"/>
                  <a:gd name="T6" fmla="*/ 809 w 1124"/>
                  <a:gd name="T7" fmla="*/ 277 h 277"/>
                  <a:gd name="T8" fmla="*/ 0 w 1124"/>
                  <a:gd name="T9" fmla="*/ 22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4" h="277">
                    <a:moveTo>
                      <a:pt x="0" y="221"/>
                    </a:moveTo>
                    <a:lnTo>
                      <a:pt x="315" y="0"/>
                    </a:lnTo>
                    <a:lnTo>
                      <a:pt x="1124" y="57"/>
                    </a:lnTo>
                    <a:lnTo>
                      <a:pt x="809" y="277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B8B569CC-24FE-FD50-5EC2-B0F14F69A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394200"/>
                <a:ext cx="1296988" cy="2025650"/>
              </a:xfrm>
              <a:custGeom>
                <a:avLst/>
                <a:gdLst>
                  <a:gd name="T0" fmla="*/ 809 w 817"/>
                  <a:gd name="T1" fmla="*/ 56 h 1276"/>
                  <a:gd name="T2" fmla="*/ 817 w 817"/>
                  <a:gd name="T3" fmla="*/ 1276 h 1276"/>
                  <a:gd name="T4" fmla="*/ 10 w 817"/>
                  <a:gd name="T5" fmla="*/ 1219 h 1276"/>
                  <a:gd name="T6" fmla="*/ 0 w 817"/>
                  <a:gd name="T7" fmla="*/ 0 h 1276"/>
                  <a:gd name="T8" fmla="*/ 809 w 817"/>
                  <a:gd name="T9" fmla="*/ 56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7" h="1276">
                    <a:moveTo>
                      <a:pt x="809" y="56"/>
                    </a:moveTo>
                    <a:lnTo>
                      <a:pt x="817" y="1276"/>
                    </a:lnTo>
                    <a:lnTo>
                      <a:pt x="10" y="1219"/>
                    </a:lnTo>
                    <a:lnTo>
                      <a:pt x="0" y="0"/>
                    </a:lnTo>
                    <a:lnTo>
                      <a:pt x="809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9">
                <a:extLst>
                  <a:ext uri="{FF2B5EF4-FFF2-40B4-BE49-F238E27FC236}">
                    <a16:creationId xmlns:a16="http://schemas.microsoft.com/office/drawing/2014/main" id="{DDA29E0B-249B-888B-8E56-646D337C9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2319338"/>
                <a:ext cx="1036638" cy="1800225"/>
              </a:xfrm>
              <a:custGeom>
                <a:avLst/>
                <a:gdLst>
                  <a:gd name="T0" fmla="*/ 52 w 276"/>
                  <a:gd name="T1" fmla="*/ 472 h 479"/>
                  <a:gd name="T2" fmla="*/ 36 w 276"/>
                  <a:gd name="T3" fmla="*/ 324 h 479"/>
                  <a:gd name="T4" fmla="*/ 88 w 276"/>
                  <a:gd name="T5" fmla="*/ 106 h 479"/>
                  <a:gd name="T6" fmla="*/ 136 w 276"/>
                  <a:gd name="T7" fmla="*/ 53 h 479"/>
                  <a:gd name="T8" fmla="*/ 159 w 276"/>
                  <a:gd name="T9" fmla="*/ 40 h 479"/>
                  <a:gd name="T10" fmla="*/ 180 w 276"/>
                  <a:gd name="T11" fmla="*/ 36 h 479"/>
                  <a:gd name="T12" fmla="*/ 200 w 276"/>
                  <a:gd name="T13" fmla="*/ 41 h 479"/>
                  <a:gd name="T14" fmla="*/ 225 w 276"/>
                  <a:gd name="T15" fmla="*/ 66 h 479"/>
                  <a:gd name="T16" fmla="*/ 240 w 276"/>
                  <a:gd name="T17" fmla="*/ 121 h 479"/>
                  <a:gd name="T18" fmla="*/ 276 w 276"/>
                  <a:gd name="T19" fmla="*/ 118 h 479"/>
                  <a:gd name="T20" fmla="*/ 266 w 276"/>
                  <a:gd name="T21" fmla="*/ 69 h 479"/>
                  <a:gd name="T22" fmla="*/ 232 w 276"/>
                  <a:gd name="T23" fmla="*/ 18 h 479"/>
                  <a:gd name="T24" fmla="*/ 207 w 276"/>
                  <a:gd name="T25" fmla="*/ 5 h 479"/>
                  <a:gd name="T26" fmla="*/ 180 w 276"/>
                  <a:gd name="T27" fmla="*/ 0 h 479"/>
                  <a:gd name="T28" fmla="*/ 147 w 276"/>
                  <a:gd name="T29" fmla="*/ 6 h 479"/>
                  <a:gd name="T30" fmla="*/ 92 w 276"/>
                  <a:gd name="T31" fmla="*/ 43 h 479"/>
                  <a:gd name="T32" fmla="*/ 27 w 276"/>
                  <a:gd name="T33" fmla="*/ 152 h 479"/>
                  <a:gd name="T34" fmla="*/ 0 w 276"/>
                  <a:gd name="T35" fmla="*/ 324 h 479"/>
                  <a:gd name="T36" fmla="*/ 16 w 276"/>
                  <a:gd name="T37" fmla="*/ 479 h 479"/>
                  <a:gd name="T38" fmla="*/ 52 w 276"/>
                  <a:gd name="T39" fmla="*/ 472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479">
                    <a:moveTo>
                      <a:pt x="52" y="472"/>
                    </a:moveTo>
                    <a:cubicBezTo>
                      <a:pt x="41" y="418"/>
                      <a:pt x="36" y="368"/>
                      <a:pt x="36" y="324"/>
                    </a:cubicBezTo>
                    <a:cubicBezTo>
                      <a:pt x="36" y="227"/>
                      <a:pt x="58" y="154"/>
                      <a:pt x="88" y="106"/>
                    </a:cubicBezTo>
                    <a:cubicBezTo>
                      <a:pt x="103" y="82"/>
                      <a:pt x="119" y="64"/>
                      <a:pt x="136" y="53"/>
                    </a:cubicBezTo>
                    <a:cubicBezTo>
                      <a:pt x="144" y="47"/>
                      <a:pt x="152" y="43"/>
                      <a:pt x="159" y="40"/>
                    </a:cubicBezTo>
                    <a:cubicBezTo>
                      <a:pt x="167" y="38"/>
                      <a:pt x="174" y="36"/>
                      <a:pt x="180" y="36"/>
                    </a:cubicBezTo>
                    <a:cubicBezTo>
                      <a:pt x="187" y="36"/>
                      <a:pt x="194" y="38"/>
                      <a:pt x="200" y="41"/>
                    </a:cubicBezTo>
                    <a:cubicBezTo>
                      <a:pt x="209" y="45"/>
                      <a:pt x="218" y="53"/>
                      <a:pt x="225" y="66"/>
                    </a:cubicBezTo>
                    <a:cubicBezTo>
                      <a:pt x="232" y="79"/>
                      <a:pt x="238" y="98"/>
                      <a:pt x="240" y="121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4" y="100"/>
                      <a:pt x="271" y="83"/>
                      <a:pt x="266" y="69"/>
                    </a:cubicBezTo>
                    <a:cubicBezTo>
                      <a:pt x="258" y="48"/>
                      <a:pt x="247" y="30"/>
                      <a:pt x="232" y="18"/>
                    </a:cubicBezTo>
                    <a:cubicBezTo>
                      <a:pt x="224" y="12"/>
                      <a:pt x="216" y="8"/>
                      <a:pt x="207" y="5"/>
                    </a:cubicBezTo>
                    <a:cubicBezTo>
                      <a:pt x="199" y="2"/>
                      <a:pt x="189" y="0"/>
                      <a:pt x="180" y="0"/>
                    </a:cubicBezTo>
                    <a:cubicBezTo>
                      <a:pt x="169" y="0"/>
                      <a:pt x="158" y="2"/>
                      <a:pt x="147" y="6"/>
                    </a:cubicBezTo>
                    <a:cubicBezTo>
                      <a:pt x="128" y="13"/>
                      <a:pt x="109" y="26"/>
                      <a:pt x="92" y="43"/>
                    </a:cubicBezTo>
                    <a:cubicBezTo>
                      <a:pt x="66" y="68"/>
                      <a:pt x="43" y="105"/>
                      <a:pt x="27" y="152"/>
                    </a:cubicBezTo>
                    <a:cubicBezTo>
                      <a:pt x="10" y="199"/>
                      <a:pt x="0" y="256"/>
                      <a:pt x="0" y="324"/>
                    </a:cubicBezTo>
                    <a:cubicBezTo>
                      <a:pt x="0" y="371"/>
                      <a:pt x="5" y="423"/>
                      <a:pt x="16" y="479"/>
                    </a:cubicBezTo>
                    <a:lnTo>
                      <a:pt x="52" y="4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0">
                <a:extLst>
                  <a:ext uri="{FF2B5EF4-FFF2-40B4-BE49-F238E27FC236}">
                    <a16:creationId xmlns:a16="http://schemas.microsoft.com/office/drawing/2014/main" id="{10B38207-80ED-F13C-163E-5441E996C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851" y="2709863"/>
                <a:ext cx="198438" cy="187325"/>
              </a:xfrm>
              <a:custGeom>
                <a:avLst/>
                <a:gdLst>
                  <a:gd name="T0" fmla="*/ 0 w 125"/>
                  <a:gd name="T1" fmla="*/ 36 h 118"/>
                  <a:gd name="T2" fmla="*/ 125 w 125"/>
                  <a:gd name="T3" fmla="*/ 0 h 118"/>
                  <a:gd name="T4" fmla="*/ 90 w 125"/>
                  <a:gd name="T5" fmla="*/ 118 h 118"/>
                  <a:gd name="T6" fmla="*/ 0 w 125"/>
                  <a:gd name="T7" fmla="*/ 3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8">
                    <a:moveTo>
                      <a:pt x="0" y="36"/>
                    </a:moveTo>
                    <a:lnTo>
                      <a:pt x="125" y="0"/>
                    </a:lnTo>
                    <a:lnTo>
                      <a:pt x="90" y="11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C614322B-B52C-D8D2-D855-4467B900C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038" y="2047875"/>
                <a:ext cx="198438" cy="188913"/>
              </a:xfrm>
              <a:custGeom>
                <a:avLst/>
                <a:gdLst>
                  <a:gd name="T0" fmla="*/ 0 w 125"/>
                  <a:gd name="T1" fmla="*/ 36 h 119"/>
                  <a:gd name="T2" fmla="*/ 125 w 125"/>
                  <a:gd name="T3" fmla="*/ 0 h 119"/>
                  <a:gd name="T4" fmla="*/ 92 w 125"/>
                  <a:gd name="T5" fmla="*/ 119 h 119"/>
                  <a:gd name="T6" fmla="*/ 0 w 125"/>
                  <a:gd name="T7" fmla="*/ 3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9">
                    <a:moveTo>
                      <a:pt x="0" y="36"/>
                    </a:moveTo>
                    <a:lnTo>
                      <a:pt x="125" y="0"/>
                    </a:lnTo>
                    <a:lnTo>
                      <a:pt x="92" y="11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7F3EC914-7A90-7066-ED9A-0E021058D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1101" y="1758950"/>
                <a:ext cx="808038" cy="1143000"/>
              </a:xfrm>
              <a:custGeom>
                <a:avLst/>
                <a:gdLst>
                  <a:gd name="T0" fmla="*/ 37 w 215"/>
                  <a:gd name="T1" fmla="*/ 302 h 304"/>
                  <a:gd name="T2" fmla="*/ 36 w 215"/>
                  <a:gd name="T3" fmla="*/ 266 h 304"/>
                  <a:gd name="T4" fmla="*/ 71 w 215"/>
                  <a:gd name="T5" fmla="*/ 89 h 304"/>
                  <a:gd name="T6" fmla="*/ 103 w 215"/>
                  <a:gd name="T7" fmla="*/ 48 h 304"/>
                  <a:gd name="T8" fmla="*/ 119 w 215"/>
                  <a:gd name="T9" fmla="*/ 39 h 304"/>
                  <a:gd name="T10" fmla="*/ 133 w 215"/>
                  <a:gd name="T11" fmla="*/ 36 h 304"/>
                  <a:gd name="T12" fmla="*/ 146 w 215"/>
                  <a:gd name="T13" fmla="*/ 39 h 304"/>
                  <a:gd name="T14" fmla="*/ 165 w 215"/>
                  <a:gd name="T15" fmla="*/ 55 h 304"/>
                  <a:gd name="T16" fmla="*/ 180 w 215"/>
                  <a:gd name="T17" fmla="*/ 90 h 304"/>
                  <a:gd name="T18" fmla="*/ 215 w 215"/>
                  <a:gd name="T19" fmla="*/ 81 h 304"/>
                  <a:gd name="T20" fmla="*/ 184 w 215"/>
                  <a:gd name="T21" fmla="*/ 23 h 304"/>
                  <a:gd name="T22" fmla="*/ 160 w 215"/>
                  <a:gd name="T23" fmla="*/ 6 h 304"/>
                  <a:gd name="T24" fmla="*/ 133 w 215"/>
                  <a:gd name="T25" fmla="*/ 0 h 304"/>
                  <a:gd name="T26" fmla="*/ 106 w 215"/>
                  <a:gd name="T27" fmla="*/ 5 h 304"/>
                  <a:gd name="T28" fmla="*/ 64 w 215"/>
                  <a:gd name="T29" fmla="*/ 35 h 304"/>
                  <a:gd name="T30" fmla="*/ 18 w 215"/>
                  <a:gd name="T31" fmla="*/ 125 h 304"/>
                  <a:gd name="T32" fmla="*/ 0 w 215"/>
                  <a:gd name="T33" fmla="*/ 266 h 304"/>
                  <a:gd name="T34" fmla="*/ 1 w 215"/>
                  <a:gd name="T35" fmla="*/ 304 h 304"/>
                  <a:gd name="T36" fmla="*/ 37 w 215"/>
                  <a:gd name="T37" fmla="*/ 30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5" h="304">
                    <a:moveTo>
                      <a:pt x="37" y="302"/>
                    </a:moveTo>
                    <a:cubicBezTo>
                      <a:pt x="36" y="289"/>
                      <a:pt x="36" y="277"/>
                      <a:pt x="36" y="266"/>
                    </a:cubicBezTo>
                    <a:cubicBezTo>
                      <a:pt x="35" y="185"/>
                      <a:pt x="51" y="126"/>
                      <a:pt x="71" y="89"/>
                    </a:cubicBezTo>
                    <a:cubicBezTo>
                      <a:pt x="81" y="70"/>
                      <a:pt x="93" y="56"/>
                      <a:pt x="103" y="48"/>
                    </a:cubicBezTo>
                    <a:cubicBezTo>
                      <a:pt x="109" y="44"/>
                      <a:pt x="114" y="41"/>
                      <a:pt x="119" y="39"/>
                    </a:cubicBezTo>
                    <a:cubicBezTo>
                      <a:pt x="124" y="37"/>
                      <a:pt x="128" y="36"/>
                      <a:pt x="133" y="36"/>
                    </a:cubicBezTo>
                    <a:cubicBezTo>
                      <a:pt x="137" y="36"/>
                      <a:pt x="141" y="37"/>
                      <a:pt x="146" y="39"/>
                    </a:cubicBezTo>
                    <a:cubicBezTo>
                      <a:pt x="152" y="42"/>
                      <a:pt x="158" y="47"/>
                      <a:pt x="165" y="55"/>
                    </a:cubicBezTo>
                    <a:cubicBezTo>
                      <a:pt x="171" y="64"/>
                      <a:pt x="176" y="75"/>
                      <a:pt x="180" y="90"/>
                    </a:cubicBezTo>
                    <a:cubicBezTo>
                      <a:pt x="215" y="81"/>
                      <a:pt x="215" y="81"/>
                      <a:pt x="215" y="81"/>
                    </a:cubicBezTo>
                    <a:cubicBezTo>
                      <a:pt x="208" y="56"/>
                      <a:pt x="198" y="37"/>
                      <a:pt x="184" y="23"/>
                    </a:cubicBezTo>
                    <a:cubicBezTo>
                      <a:pt x="177" y="16"/>
                      <a:pt x="169" y="10"/>
                      <a:pt x="160" y="6"/>
                    </a:cubicBezTo>
                    <a:cubicBezTo>
                      <a:pt x="151" y="2"/>
                      <a:pt x="142" y="0"/>
                      <a:pt x="133" y="0"/>
                    </a:cubicBezTo>
                    <a:cubicBezTo>
                      <a:pt x="124" y="0"/>
                      <a:pt x="115" y="2"/>
                      <a:pt x="106" y="5"/>
                    </a:cubicBezTo>
                    <a:cubicBezTo>
                      <a:pt x="91" y="11"/>
                      <a:pt x="77" y="21"/>
                      <a:pt x="64" y="35"/>
                    </a:cubicBezTo>
                    <a:cubicBezTo>
                      <a:pt x="45" y="57"/>
                      <a:pt x="29" y="86"/>
                      <a:pt x="18" y="125"/>
                    </a:cubicBezTo>
                    <a:cubicBezTo>
                      <a:pt x="6" y="163"/>
                      <a:pt x="0" y="210"/>
                      <a:pt x="0" y="266"/>
                    </a:cubicBezTo>
                    <a:cubicBezTo>
                      <a:pt x="0" y="278"/>
                      <a:pt x="0" y="291"/>
                      <a:pt x="1" y="304"/>
                    </a:cubicBezTo>
                    <a:lnTo>
                      <a:pt x="37" y="30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3">
                <a:extLst>
                  <a:ext uri="{FF2B5EF4-FFF2-40B4-BE49-F238E27FC236}">
                    <a16:creationId xmlns:a16="http://schemas.microsoft.com/office/drawing/2014/main" id="{2E7B890B-665B-1F71-176B-15137B7C0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9138" y="1214438"/>
                <a:ext cx="203200" cy="187325"/>
              </a:xfrm>
              <a:custGeom>
                <a:avLst/>
                <a:gdLst>
                  <a:gd name="T0" fmla="*/ 0 w 128"/>
                  <a:gd name="T1" fmla="*/ 35 h 118"/>
                  <a:gd name="T2" fmla="*/ 128 w 128"/>
                  <a:gd name="T3" fmla="*/ 0 h 118"/>
                  <a:gd name="T4" fmla="*/ 92 w 128"/>
                  <a:gd name="T5" fmla="*/ 118 h 118"/>
                  <a:gd name="T6" fmla="*/ 0 w 128"/>
                  <a:gd name="T7" fmla="*/ 3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8">
                    <a:moveTo>
                      <a:pt x="0" y="35"/>
                    </a:moveTo>
                    <a:lnTo>
                      <a:pt x="128" y="0"/>
                    </a:lnTo>
                    <a:lnTo>
                      <a:pt x="92" y="11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4">
                <a:extLst>
                  <a:ext uri="{FF2B5EF4-FFF2-40B4-BE49-F238E27FC236}">
                    <a16:creationId xmlns:a16="http://schemas.microsoft.com/office/drawing/2014/main" id="{622C5956-C7EA-748F-FA68-E952CD1DC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8" y="815975"/>
                <a:ext cx="920750" cy="1544638"/>
              </a:xfrm>
              <a:custGeom>
                <a:avLst/>
                <a:gdLst>
                  <a:gd name="T0" fmla="*/ 45 w 245"/>
                  <a:gd name="T1" fmla="*/ 406 h 411"/>
                  <a:gd name="T2" fmla="*/ 36 w 245"/>
                  <a:gd name="T3" fmla="*/ 268 h 411"/>
                  <a:gd name="T4" fmla="*/ 45 w 245"/>
                  <a:gd name="T5" fmla="*/ 159 h 411"/>
                  <a:gd name="T6" fmla="*/ 60 w 245"/>
                  <a:gd name="T7" fmla="*/ 101 h 411"/>
                  <a:gd name="T8" fmla="*/ 91 w 245"/>
                  <a:gd name="T9" fmla="*/ 50 h 411"/>
                  <a:gd name="T10" fmla="*/ 107 w 245"/>
                  <a:gd name="T11" fmla="*/ 39 h 411"/>
                  <a:gd name="T12" fmla="*/ 123 w 245"/>
                  <a:gd name="T13" fmla="*/ 36 h 411"/>
                  <a:gd name="T14" fmla="*/ 144 w 245"/>
                  <a:gd name="T15" fmla="*/ 41 h 411"/>
                  <a:gd name="T16" fmla="*/ 179 w 245"/>
                  <a:gd name="T17" fmla="*/ 70 h 411"/>
                  <a:gd name="T18" fmla="*/ 211 w 245"/>
                  <a:gd name="T19" fmla="*/ 127 h 411"/>
                  <a:gd name="T20" fmla="*/ 245 w 245"/>
                  <a:gd name="T21" fmla="*/ 112 h 411"/>
                  <a:gd name="T22" fmla="*/ 191 w 245"/>
                  <a:gd name="T23" fmla="*/ 31 h 411"/>
                  <a:gd name="T24" fmla="*/ 159 w 245"/>
                  <a:gd name="T25" fmla="*/ 8 h 411"/>
                  <a:gd name="T26" fmla="*/ 123 w 245"/>
                  <a:gd name="T27" fmla="*/ 0 h 411"/>
                  <a:gd name="T28" fmla="*/ 96 w 245"/>
                  <a:gd name="T29" fmla="*/ 5 h 411"/>
                  <a:gd name="T30" fmla="*/ 56 w 245"/>
                  <a:gd name="T31" fmla="*/ 35 h 411"/>
                  <a:gd name="T32" fmla="*/ 15 w 245"/>
                  <a:gd name="T33" fmla="*/ 124 h 411"/>
                  <a:gd name="T34" fmla="*/ 0 w 245"/>
                  <a:gd name="T35" fmla="*/ 268 h 411"/>
                  <a:gd name="T36" fmla="*/ 9 w 245"/>
                  <a:gd name="T37" fmla="*/ 411 h 411"/>
                  <a:gd name="T38" fmla="*/ 45 w 245"/>
                  <a:gd name="T39" fmla="*/ 40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5" h="411">
                    <a:moveTo>
                      <a:pt x="45" y="406"/>
                    </a:moveTo>
                    <a:cubicBezTo>
                      <a:pt x="39" y="355"/>
                      <a:pt x="36" y="309"/>
                      <a:pt x="36" y="268"/>
                    </a:cubicBezTo>
                    <a:cubicBezTo>
                      <a:pt x="36" y="226"/>
                      <a:pt x="39" y="189"/>
                      <a:pt x="45" y="159"/>
                    </a:cubicBezTo>
                    <a:cubicBezTo>
                      <a:pt x="49" y="136"/>
                      <a:pt x="54" y="117"/>
                      <a:pt x="60" y="101"/>
                    </a:cubicBezTo>
                    <a:cubicBezTo>
                      <a:pt x="69" y="77"/>
                      <a:pt x="80" y="60"/>
                      <a:pt x="91" y="50"/>
                    </a:cubicBezTo>
                    <a:cubicBezTo>
                      <a:pt x="97" y="45"/>
                      <a:pt x="102" y="42"/>
                      <a:pt x="107" y="39"/>
                    </a:cubicBezTo>
                    <a:cubicBezTo>
                      <a:pt x="112" y="37"/>
                      <a:pt x="118" y="36"/>
                      <a:pt x="123" y="36"/>
                    </a:cubicBezTo>
                    <a:cubicBezTo>
                      <a:pt x="129" y="36"/>
                      <a:pt x="136" y="38"/>
                      <a:pt x="144" y="41"/>
                    </a:cubicBezTo>
                    <a:cubicBezTo>
                      <a:pt x="155" y="46"/>
                      <a:pt x="167" y="56"/>
                      <a:pt x="179" y="70"/>
                    </a:cubicBezTo>
                    <a:cubicBezTo>
                      <a:pt x="190" y="84"/>
                      <a:pt x="202" y="103"/>
                      <a:pt x="211" y="127"/>
                    </a:cubicBezTo>
                    <a:cubicBezTo>
                      <a:pt x="245" y="112"/>
                      <a:pt x="245" y="112"/>
                      <a:pt x="245" y="112"/>
                    </a:cubicBezTo>
                    <a:cubicBezTo>
                      <a:pt x="230" y="78"/>
                      <a:pt x="212" y="51"/>
                      <a:pt x="191" y="31"/>
                    </a:cubicBezTo>
                    <a:cubicBezTo>
                      <a:pt x="181" y="22"/>
                      <a:pt x="170" y="14"/>
                      <a:pt x="159" y="8"/>
                    </a:cubicBezTo>
                    <a:cubicBezTo>
                      <a:pt x="147" y="3"/>
                      <a:pt x="135" y="0"/>
                      <a:pt x="123" y="0"/>
                    </a:cubicBezTo>
                    <a:cubicBezTo>
                      <a:pt x="114" y="0"/>
                      <a:pt x="105" y="2"/>
                      <a:pt x="96" y="5"/>
                    </a:cubicBezTo>
                    <a:cubicBezTo>
                      <a:pt x="81" y="10"/>
                      <a:pt x="68" y="21"/>
                      <a:pt x="56" y="35"/>
                    </a:cubicBezTo>
                    <a:cubicBezTo>
                      <a:pt x="39" y="56"/>
                      <a:pt x="25" y="85"/>
                      <a:pt x="15" y="124"/>
                    </a:cubicBezTo>
                    <a:cubicBezTo>
                      <a:pt x="6" y="162"/>
                      <a:pt x="0" y="210"/>
                      <a:pt x="0" y="268"/>
                    </a:cubicBezTo>
                    <a:cubicBezTo>
                      <a:pt x="0" y="310"/>
                      <a:pt x="3" y="358"/>
                      <a:pt x="9" y="411"/>
                    </a:cubicBezTo>
                    <a:lnTo>
                      <a:pt x="45" y="4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25">
                <a:extLst>
                  <a:ext uri="{FF2B5EF4-FFF2-40B4-BE49-F238E27FC236}">
                    <a16:creationId xmlns:a16="http://schemas.microsoft.com/office/drawing/2014/main" id="{61445DB3-7690-D09B-7299-F6F4EDDED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0576" y="4502150"/>
                <a:ext cx="406400" cy="2825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3">
                <a:extLst>
                  <a:ext uri="{FF2B5EF4-FFF2-40B4-BE49-F238E27FC236}">
                    <a16:creationId xmlns:a16="http://schemas.microsoft.com/office/drawing/2014/main" id="{31423F97-8976-B547-1C83-D7F7C8D16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638" y="2608263"/>
                <a:ext cx="404813" cy="282575"/>
              </a:xfrm>
              <a:prstGeom prst="rect">
                <a:avLst/>
              </a:pr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36">
                <a:extLst>
                  <a:ext uri="{FF2B5EF4-FFF2-40B4-BE49-F238E27FC236}">
                    <a16:creationId xmlns:a16="http://schemas.microsoft.com/office/drawing/2014/main" id="{B76D69A3-6DC3-9822-13AD-496D98369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6" y="3402013"/>
                <a:ext cx="458788" cy="3190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43">
                <a:extLst>
                  <a:ext uri="{FF2B5EF4-FFF2-40B4-BE49-F238E27FC236}">
                    <a16:creationId xmlns:a16="http://schemas.microsoft.com/office/drawing/2014/main" id="{D721AECD-92FF-8C5C-10CC-DCAB70205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3613" y="1739900"/>
                <a:ext cx="454025" cy="320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6A3FED-5000-B2F9-84F9-9EDB581F9DBF}"/>
                </a:ext>
              </a:extLst>
            </p:cNvPr>
            <p:cNvSpPr txBox="1"/>
            <p:nvPr/>
          </p:nvSpPr>
          <p:spPr>
            <a:xfrm>
              <a:off x="8513204" y="403820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30913D6-1862-ECA7-FB4A-A17E915940AB}"/>
                </a:ext>
              </a:extLst>
            </p:cNvPr>
            <p:cNvSpPr txBox="1"/>
            <p:nvPr/>
          </p:nvSpPr>
          <p:spPr>
            <a:xfrm>
              <a:off x="8449199" y="3344201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65E712-90B8-534D-DEE1-BC470413520A}"/>
                </a:ext>
              </a:extLst>
            </p:cNvPr>
            <p:cNvSpPr txBox="1"/>
            <p:nvPr/>
          </p:nvSpPr>
          <p:spPr>
            <a:xfrm>
              <a:off x="9240520" y="2820355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7FF67F0-B7DD-E139-3203-4740D374737C}"/>
                </a:ext>
              </a:extLst>
            </p:cNvPr>
            <p:cNvSpPr txBox="1"/>
            <p:nvPr/>
          </p:nvSpPr>
          <p:spPr>
            <a:xfrm>
              <a:off x="11093771" y="227445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4</a:t>
              </a:r>
            </a:p>
          </p:txBody>
        </p:sp>
      </p:grpSp>
      <p:grpSp>
        <p:nvGrpSpPr>
          <p:cNvPr id="2054" name="Группа 2053">
            <a:extLst>
              <a:ext uri="{FF2B5EF4-FFF2-40B4-BE49-F238E27FC236}">
                <a16:creationId xmlns:a16="http://schemas.microsoft.com/office/drawing/2014/main" id="{5478EC28-D9EC-A02D-DFBE-B141621365C1}"/>
              </a:ext>
            </a:extLst>
          </p:cNvPr>
          <p:cNvGrpSpPr/>
          <p:nvPr/>
        </p:nvGrpSpPr>
        <p:grpSpPr>
          <a:xfrm>
            <a:off x="-6592075" y="1041473"/>
            <a:ext cx="6381644" cy="1149333"/>
            <a:chOff x="325119" y="1041473"/>
            <a:chExt cx="6381644" cy="1149333"/>
          </a:xfrm>
        </p:grpSpPr>
        <p:sp>
          <p:nvSpPr>
            <p:cNvPr id="2055" name="Прямоугольник: скругленные углы 2054">
              <a:extLst>
                <a:ext uri="{FF2B5EF4-FFF2-40B4-BE49-F238E27FC236}">
                  <a16:creationId xmlns:a16="http://schemas.microsoft.com/office/drawing/2014/main" id="{8ADCD333-BB0B-144B-1FA1-6A20D2949917}"/>
                </a:ext>
              </a:extLst>
            </p:cNvPr>
            <p:cNvSpPr/>
            <p:nvPr/>
          </p:nvSpPr>
          <p:spPr>
            <a:xfrm>
              <a:off x="325119" y="1041473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056" name="Группа 2055">
              <a:extLst>
                <a:ext uri="{FF2B5EF4-FFF2-40B4-BE49-F238E27FC236}">
                  <a16:creationId xmlns:a16="http://schemas.microsoft.com/office/drawing/2014/main" id="{57318DBF-2BDF-88CD-F8B1-C8352643A2E8}"/>
                </a:ext>
              </a:extLst>
            </p:cNvPr>
            <p:cNvGrpSpPr/>
            <p:nvPr/>
          </p:nvGrpSpPr>
          <p:grpSpPr>
            <a:xfrm>
              <a:off x="509986" y="1181471"/>
              <a:ext cx="540000" cy="461665"/>
              <a:chOff x="-1557261" y="355623"/>
              <a:chExt cx="540000" cy="461665"/>
            </a:xfrm>
          </p:grpSpPr>
          <p:sp>
            <p:nvSpPr>
              <p:cNvPr id="2058" name="Прямоугольник: скругленные углы 2057">
                <a:extLst>
                  <a:ext uri="{FF2B5EF4-FFF2-40B4-BE49-F238E27FC236}">
                    <a16:creationId xmlns:a16="http://schemas.microsoft.com/office/drawing/2014/main" id="{069DC92E-4A9A-7281-E0C5-CC7589B8289A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59" name="TextBox 2058">
                <a:extLst>
                  <a:ext uri="{FF2B5EF4-FFF2-40B4-BE49-F238E27FC236}">
                    <a16:creationId xmlns:a16="http://schemas.microsoft.com/office/drawing/2014/main" id="{5E520A63-AFCA-07DA-90EA-8E1151161E54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6290736A-0743-031E-ACF7-6CE97B6AEAE1}"/>
                </a:ext>
              </a:extLst>
            </p:cNvPr>
            <p:cNvSpPr txBox="1"/>
            <p:nvPr/>
          </p:nvSpPr>
          <p:spPr>
            <a:xfrm>
              <a:off x="1366966" y="1183952"/>
              <a:ext cx="52449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Создание 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MVP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Закрытый запуск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Операции по идентификации  </a:t>
              </a:r>
              <a:endParaRPr lang="ru-RU" sz="14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2060" name="Группа 2059">
            <a:extLst>
              <a:ext uri="{FF2B5EF4-FFF2-40B4-BE49-F238E27FC236}">
                <a16:creationId xmlns:a16="http://schemas.microsoft.com/office/drawing/2014/main" id="{406DDF20-DE9B-F0BC-0BAA-C73FA0BC029F}"/>
              </a:ext>
            </a:extLst>
          </p:cNvPr>
          <p:cNvGrpSpPr/>
          <p:nvPr/>
        </p:nvGrpSpPr>
        <p:grpSpPr>
          <a:xfrm>
            <a:off x="-6582928" y="3533091"/>
            <a:ext cx="6381644" cy="1149333"/>
            <a:chOff x="334266" y="3533091"/>
            <a:chExt cx="6381644" cy="1149333"/>
          </a:xfrm>
        </p:grpSpPr>
        <p:sp>
          <p:nvSpPr>
            <p:cNvPr id="2061" name="Прямоугольник: скругленные углы 2060">
              <a:extLst>
                <a:ext uri="{FF2B5EF4-FFF2-40B4-BE49-F238E27FC236}">
                  <a16:creationId xmlns:a16="http://schemas.microsoft.com/office/drawing/2014/main" id="{05C30DCD-A946-E3B8-9E80-8EC131F2DE6D}"/>
                </a:ext>
              </a:extLst>
            </p:cNvPr>
            <p:cNvSpPr/>
            <p:nvPr/>
          </p:nvSpPr>
          <p:spPr>
            <a:xfrm>
              <a:off x="334266" y="3533091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062" name="Группа 2061">
              <a:extLst>
                <a:ext uri="{FF2B5EF4-FFF2-40B4-BE49-F238E27FC236}">
                  <a16:creationId xmlns:a16="http://schemas.microsoft.com/office/drawing/2014/main" id="{1B1554DB-80ED-35D4-341D-8FF15726FC50}"/>
                </a:ext>
              </a:extLst>
            </p:cNvPr>
            <p:cNvGrpSpPr/>
            <p:nvPr/>
          </p:nvGrpSpPr>
          <p:grpSpPr>
            <a:xfrm>
              <a:off x="509986" y="3661313"/>
              <a:ext cx="540000" cy="461665"/>
              <a:chOff x="-1557261" y="355623"/>
              <a:chExt cx="540000" cy="461665"/>
            </a:xfrm>
          </p:grpSpPr>
          <p:sp>
            <p:nvSpPr>
              <p:cNvPr id="2064" name="Прямоугольник: скругленные углы 2063">
                <a:extLst>
                  <a:ext uri="{FF2B5EF4-FFF2-40B4-BE49-F238E27FC236}">
                    <a16:creationId xmlns:a16="http://schemas.microsoft.com/office/drawing/2014/main" id="{4E44AAF9-7885-C7F8-3931-088758E59D51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87B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430D5646-AF56-2839-CA33-1ACA6D2CF615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3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FF23B83-2821-B3AC-72F7-D0C2AD575085}"/>
                </a:ext>
              </a:extLst>
            </p:cNvPr>
            <p:cNvSpPr txBox="1"/>
            <p:nvPr/>
          </p:nvSpPr>
          <p:spPr>
            <a:xfrm>
              <a:off x="1322062" y="3650000"/>
              <a:ext cx="52242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Создание 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ru-RU" dirty="0" err="1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биржы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Интеграция с сервисами Т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-</a:t>
              </a:r>
              <a:r>
                <a:rPr lang="ru-RU" sz="1800" dirty="0">
                  <a:solidFill>
                    <a:schemeClr val="bg1"/>
                  </a:solidFill>
                  <a:effectLst/>
                  <a:latin typeface="Tinkoff Sans Medium" panose="02000806050000020004" pitchFamily="50" charset="-52"/>
                  <a:ea typeface="Tinkoff Sans Medium" panose="02000806050000020004" pitchFamily="50" charset="-52"/>
                  <a:cs typeface="Times New Roman" panose="02020603050405020304" pitchFamily="18" charset="0"/>
                </a:rPr>
                <a:t>Б</a:t>
              </a: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анка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Добавление комиссии</a:t>
              </a:r>
            </a:p>
          </p:txBody>
        </p:sp>
      </p:grpSp>
      <p:grpSp>
        <p:nvGrpSpPr>
          <p:cNvPr id="2066" name="Группа 2065">
            <a:extLst>
              <a:ext uri="{FF2B5EF4-FFF2-40B4-BE49-F238E27FC236}">
                <a16:creationId xmlns:a16="http://schemas.microsoft.com/office/drawing/2014/main" id="{D7517C08-8499-0347-C814-069DB99D0BB2}"/>
              </a:ext>
            </a:extLst>
          </p:cNvPr>
          <p:cNvGrpSpPr/>
          <p:nvPr/>
        </p:nvGrpSpPr>
        <p:grpSpPr>
          <a:xfrm>
            <a:off x="-6591804" y="2287282"/>
            <a:ext cx="6381644" cy="1149333"/>
            <a:chOff x="325390" y="2287282"/>
            <a:chExt cx="6381644" cy="1149333"/>
          </a:xfrm>
        </p:grpSpPr>
        <p:sp>
          <p:nvSpPr>
            <p:cNvPr id="2067" name="Прямоугольник: скругленные углы 2066">
              <a:extLst>
                <a:ext uri="{FF2B5EF4-FFF2-40B4-BE49-F238E27FC236}">
                  <a16:creationId xmlns:a16="http://schemas.microsoft.com/office/drawing/2014/main" id="{D947E694-7AD0-8B05-6E7B-AEE74639C4C6}"/>
                </a:ext>
              </a:extLst>
            </p:cNvPr>
            <p:cNvSpPr/>
            <p:nvPr/>
          </p:nvSpPr>
          <p:spPr>
            <a:xfrm>
              <a:off x="325390" y="2287282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068" name="Группа 2067">
              <a:extLst>
                <a:ext uri="{FF2B5EF4-FFF2-40B4-BE49-F238E27FC236}">
                  <a16:creationId xmlns:a16="http://schemas.microsoft.com/office/drawing/2014/main" id="{B3B2E6AA-6EAC-BC5D-D3AB-F9774D52A521}"/>
                </a:ext>
              </a:extLst>
            </p:cNvPr>
            <p:cNvGrpSpPr/>
            <p:nvPr/>
          </p:nvGrpSpPr>
          <p:grpSpPr>
            <a:xfrm>
              <a:off x="514977" y="2424857"/>
              <a:ext cx="540000" cy="461665"/>
              <a:chOff x="-1557261" y="355623"/>
              <a:chExt cx="540000" cy="461665"/>
            </a:xfrm>
          </p:grpSpPr>
          <p:sp>
            <p:nvSpPr>
              <p:cNvPr id="2070" name="Прямоугольник: скругленные углы 2069">
                <a:extLst>
                  <a:ext uri="{FF2B5EF4-FFF2-40B4-BE49-F238E27FC236}">
                    <a16:creationId xmlns:a16="http://schemas.microsoft.com/office/drawing/2014/main" id="{726794A5-4F0E-91EB-A839-FAB50A435A14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6C724240-6861-C261-93A7-D115027FD627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126702EA-3F7A-C170-07B0-59A3819F2756}"/>
                </a:ext>
              </a:extLst>
            </p:cNvPr>
            <p:cNvSpPr txBox="1"/>
            <p:nvPr/>
          </p:nvSpPr>
          <p:spPr>
            <a:xfrm>
              <a:off x="1324397" y="2430706"/>
              <a:ext cx="51959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Интеграция скоринг системы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Введение службы поддержки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Проработка системы безопасности  </a:t>
              </a:r>
            </a:p>
          </p:txBody>
        </p:sp>
      </p:grpSp>
      <p:grpSp>
        <p:nvGrpSpPr>
          <p:cNvPr id="2072" name="Группа 2071">
            <a:extLst>
              <a:ext uri="{FF2B5EF4-FFF2-40B4-BE49-F238E27FC236}">
                <a16:creationId xmlns:a16="http://schemas.microsoft.com/office/drawing/2014/main" id="{37D57388-6DAB-D832-A1DD-175CD1924FD5}"/>
              </a:ext>
            </a:extLst>
          </p:cNvPr>
          <p:cNvGrpSpPr/>
          <p:nvPr/>
        </p:nvGrpSpPr>
        <p:grpSpPr>
          <a:xfrm>
            <a:off x="-6592075" y="4778900"/>
            <a:ext cx="6381644" cy="1149333"/>
            <a:chOff x="325119" y="4778900"/>
            <a:chExt cx="6381644" cy="1149333"/>
          </a:xfrm>
        </p:grpSpPr>
        <p:sp>
          <p:nvSpPr>
            <p:cNvPr id="2073" name="Прямоугольник: скругленные углы 2072">
              <a:extLst>
                <a:ext uri="{FF2B5EF4-FFF2-40B4-BE49-F238E27FC236}">
                  <a16:creationId xmlns:a16="http://schemas.microsoft.com/office/drawing/2014/main" id="{6F5F0411-6266-E4C4-EE0E-AEE7457C0468}"/>
                </a:ext>
              </a:extLst>
            </p:cNvPr>
            <p:cNvSpPr/>
            <p:nvPr/>
          </p:nvSpPr>
          <p:spPr>
            <a:xfrm>
              <a:off x="325119" y="4778900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074" name="Группа 2073">
              <a:extLst>
                <a:ext uri="{FF2B5EF4-FFF2-40B4-BE49-F238E27FC236}">
                  <a16:creationId xmlns:a16="http://schemas.microsoft.com/office/drawing/2014/main" id="{D121F8BC-4D71-FC6B-2BAE-9321B1147782}"/>
                </a:ext>
              </a:extLst>
            </p:cNvPr>
            <p:cNvGrpSpPr/>
            <p:nvPr/>
          </p:nvGrpSpPr>
          <p:grpSpPr>
            <a:xfrm>
              <a:off x="509985" y="4916475"/>
              <a:ext cx="540000" cy="461665"/>
              <a:chOff x="-1557261" y="355623"/>
              <a:chExt cx="540000" cy="461665"/>
            </a:xfrm>
          </p:grpSpPr>
          <p:sp>
            <p:nvSpPr>
              <p:cNvPr id="2097" name="Прямоугольник: скругленные углы 2096">
                <a:extLst>
                  <a:ext uri="{FF2B5EF4-FFF2-40B4-BE49-F238E27FC236}">
                    <a16:creationId xmlns:a16="http://schemas.microsoft.com/office/drawing/2014/main" id="{41642448-CE49-09FF-9411-2F536C530387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98" name="TextBox 2097">
                <a:extLst>
                  <a:ext uri="{FF2B5EF4-FFF2-40B4-BE49-F238E27FC236}">
                    <a16:creationId xmlns:a16="http://schemas.microsoft.com/office/drawing/2014/main" id="{6E67A11B-5D28-2E46-E71E-FE5B89828B45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4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7E33417F-FF91-E564-AB34-72A04D011851}"/>
                </a:ext>
              </a:extLst>
            </p:cNvPr>
            <p:cNvSpPr txBox="1"/>
            <p:nvPr/>
          </p:nvSpPr>
          <p:spPr>
            <a:xfrm>
              <a:off x="1330378" y="4924188"/>
              <a:ext cx="40568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Добавление сложных сервисов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(Коллективное финансирование)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Геймификация </a:t>
              </a:r>
            </a:p>
          </p:txBody>
        </p:sp>
        <p:grpSp>
          <p:nvGrpSpPr>
            <p:cNvPr id="2076" name="Группа 2075">
              <a:extLst>
                <a:ext uri="{FF2B5EF4-FFF2-40B4-BE49-F238E27FC236}">
                  <a16:creationId xmlns:a16="http://schemas.microsoft.com/office/drawing/2014/main" id="{105CC34B-B78E-D376-B912-9844FCB9F097}"/>
                </a:ext>
              </a:extLst>
            </p:cNvPr>
            <p:cNvGrpSpPr/>
            <p:nvPr/>
          </p:nvGrpSpPr>
          <p:grpSpPr>
            <a:xfrm>
              <a:off x="5302320" y="4795836"/>
              <a:ext cx="428481" cy="490731"/>
              <a:chOff x="314655" y="1571235"/>
              <a:chExt cx="2116130" cy="2423562"/>
            </a:xfrm>
          </p:grpSpPr>
          <p:sp>
            <p:nvSpPr>
              <p:cNvPr id="2095" name="Овал 2094">
                <a:extLst>
                  <a:ext uri="{FF2B5EF4-FFF2-40B4-BE49-F238E27FC236}">
                    <a16:creationId xmlns:a16="http://schemas.microsoft.com/office/drawing/2014/main" id="{4DB11233-4B1E-0758-AF38-548BA90E4B92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096" name="Рисунок 2095">
                <a:extLst>
                  <a:ext uri="{FF2B5EF4-FFF2-40B4-BE49-F238E27FC236}">
                    <a16:creationId xmlns:a16="http://schemas.microsoft.com/office/drawing/2014/main" id="{7BCFED12-BB50-0EF6-203B-D7CC273DE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077" name="Группа 2076">
              <a:extLst>
                <a:ext uri="{FF2B5EF4-FFF2-40B4-BE49-F238E27FC236}">
                  <a16:creationId xmlns:a16="http://schemas.microsoft.com/office/drawing/2014/main" id="{CABB6865-EFA0-CD75-EAF9-3F1626817582}"/>
                </a:ext>
              </a:extLst>
            </p:cNvPr>
            <p:cNvGrpSpPr/>
            <p:nvPr/>
          </p:nvGrpSpPr>
          <p:grpSpPr>
            <a:xfrm>
              <a:off x="5671557" y="5335050"/>
              <a:ext cx="502494" cy="524588"/>
              <a:chOff x="10111011" y="3740724"/>
              <a:chExt cx="1579159" cy="1648593"/>
            </a:xfrm>
          </p:grpSpPr>
          <p:sp>
            <p:nvSpPr>
              <p:cNvPr id="2093" name="Овал 2092">
                <a:extLst>
                  <a:ext uri="{FF2B5EF4-FFF2-40B4-BE49-F238E27FC236}">
                    <a16:creationId xmlns:a16="http://schemas.microsoft.com/office/drawing/2014/main" id="{11305BB0-0843-B05D-A779-69EA3A336D5E}"/>
                  </a:ext>
                </a:extLst>
              </p:cNvPr>
              <p:cNvSpPr/>
              <p:nvPr/>
            </p:nvSpPr>
            <p:spPr>
              <a:xfrm>
                <a:off x="10443482" y="4142629"/>
                <a:ext cx="1246688" cy="1246688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094" name="Рисунок 2093">
                <a:extLst>
                  <a:ext uri="{FF2B5EF4-FFF2-40B4-BE49-F238E27FC236}">
                    <a16:creationId xmlns:a16="http://schemas.microsoft.com/office/drawing/2014/main" id="{8A2469C5-F1B7-E90E-A831-60F0DC7A3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011" y="3740724"/>
                <a:ext cx="1579159" cy="1579159"/>
              </a:xfrm>
              <a:prstGeom prst="rect">
                <a:avLst/>
              </a:prstGeom>
            </p:spPr>
          </p:pic>
        </p:grpSp>
        <p:grpSp>
          <p:nvGrpSpPr>
            <p:cNvPr id="2078" name="Группа 2077">
              <a:extLst>
                <a:ext uri="{FF2B5EF4-FFF2-40B4-BE49-F238E27FC236}">
                  <a16:creationId xmlns:a16="http://schemas.microsoft.com/office/drawing/2014/main" id="{FA70A5A2-56CD-654B-A630-E30B5769EB4E}"/>
                </a:ext>
              </a:extLst>
            </p:cNvPr>
            <p:cNvGrpSpPr/>
            <p:nvPr/>
          </p:nvGrpSpPr>
          <p:grpSpPr>
            <a:xfrm>
              <a:off x="5787693" y="4789401"/>
              <a:ext cx="428481" cy="490731"/>
              <a:chOff x="314655" y="1571235"/>
              <a:chExt cx="2116130" cy="2423562"/>
            </a:xfrm>
          </p:grpSpPr>
          <p:sp>
            <p:nvSpPr>
              <p:cNvPr id="2091" name="Овал 2090">
                <a:extLst>
                  <a:ext uri="{FF2B5EF4-FFF2-40B4-BE49-F238E27FC236}">
                    <a16:creationId xmlns:a16="http://schemas.microsoft.com/office/drawing/2014/main" id="{5A4C0862-0775-9401-E095-14F923CCEE50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092" name="Рисунок 2091">
                <a:extLst>
                  <a:ext uri="{FF2B5EF4-FFF2-40B4-BE49-F238E27FC236}">
                    <a16:creationId xmlns:a16="http://schemas.microsoft.com/office/drawing/2014/main" id="{72353E63-111E-4C1F-2737-03B266294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079" name="Группа 2078">
              <a:extLst>
                <a:ext uri="{FF2B5EF4-FFF2-40B4-BE49-F238E27FC236}">
                  <a16:creationId xmlns:a16="http://schemas.microsoft.com/office/drawing/2014/main" id="{0A579672-51C4-E815-DFF8-0B34BBD78556}"/>
                </a:ext>
              </a:extLst>
            </p:cNvPr>
            <p:cNvGrpSpPr/>
            <p:nvPr/>
          </p:nvGrpSpPr>
          <p:grpSpPr>
            <a:xfrm>
              <a:off x="6254707" y="4795836"/>
              <a:ext cx="428481" cy="490731"/>
              <a:chOff x="314655" y="1571235"/>
              <a:chExt cx="2116130" cy="2423562"/>
            </a:xfrm>
          </p:grpSpPr>
          <p:sp>
            <p:nvSpPr>
              <p:cNvPr id="2089" name="Овал 2088">
                <a:extLst>
                  <a:ext uri="{FF2B5EF4-FFF2-40B4-BE49-F238E27FC236}">
                    <a16:creationId xmlns:a16="http://schemas.microsoft.com/office/drawing/2014/main" id="{7525B1A4-0A76-ECB0-7C2D-8BBD4F3994B0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090" name="Рисунок 2089">
                <a:extLst>
                  <a:ext uri="{FF2B5EF4-FFF2-40B4-BE49-F238E27FC236}">
                    <a16:creationId xmlns:a16="http://schemas.microsoft.com/office/drawing/2014/main" id="{15C7F181-B4AB-A849-A324-935F5E3AD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080" name="Группа 2079">
              <a:extLst>
                <a:ext uri="{FF2B5EF4-FFF2-40B4-BE49-F238E27FC236}">
                  <a16:creationId xmlns:a16="http://schemas.microsoft.com/office/drawing/2014/main" id="{A0421353-1CB9-94AE-0EC2-F9B17C0B3448}"/>
                </a:ext>
              </a:extLst>
            </p:cNvPr>
            <p:cNvGrpSpPr/>
            <p:nvPr/>
          </p:nvGrpSpPr>
          <p:grpSpPr>
            <a:xfrm rot="5400000">
              <a:off x="5951052" y="5303382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087" name="Прямоугольник 2086">
                <a:extLst>
                  <a:ext uri="{FF2B5EF4-FFF2-40B4-BE49-F238E27FC236}">
                    <a16:creationId xmlns:a16="http://schemas.microsoft.com/office/drawing/2014/main" id="{F15EC589-698D-F129-F1C9-61C5CBF1A787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88" name="Прямоугольник 2087">
                <a:extLst>
                  <a:ext uri="{FF2B5EF4-FFF2-40B4-BE49-F238E27FC236}">
                    <a16:creationId xmlns:a16="http://schemas.microsoft.com/office/drawing/2014/main" id="{93240F37-CEA6-36AF-B0AE-E51002CFF68D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081" name="Группа 2080">
              <a:extLst>
                <a:ext uri="{FF2B5EF4-FFF2-40B4-BE49-F238E27FC236}">
                  <a16:creationId xmlns:a16="http://schemas.microsoft.com/office/drawing/2014/main" id="{AB5E6CFC-490E-4019-5129-8565A829FDD7}"/>
                </a:ext>
              </a:extLst>
            </p:cNvPr>
            <p:cNvGrpSpPr/>
            <p:nvPr/>
          </p:nvGrpSpPr>
          <p:grpSpPr>
            <a:xfrm rot="8100000">
              <a:off x="6229564" y="5331865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085" name="Прямоугольник 2084">
                <a:extLst>
                  <a:ext uri="{FF2B5EF4-FFF2-40B4-BE49-F238E27FC236}">
                    <a16:creationId xmlns:a16="http://schemas.microsoft.com/office/drawing/2014/main" id="{7CF234B5-F194-6084-F09D-6C0C9E88662A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86" name="Прямоугольник 2085">
                <a:extLst>
                  <a:ext uri="{FF2B5EF4-FFF2-40B4-BE49-F238E27FC236}">
                    <a16:creationId xmlns:a16="http://schemas.microsoft.com/office/drawing/2014/main" id="{19D4FED0-D55D-9A9F-F8D6-782C97FC2285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082" name="Группа 2081">
              <a:extLst>
                <a:ext uri="{FF2B5EF4-FFF2-40B4-BE49-F238E27FC236}">
                  <a16:creationId xmlns:a16="http://schemas.microsoft.com/office/drawing/2014/main" id="{0FB2A901-25AB-2D69-DEF7-4AB2B8B70665}"/>
                </a:ext>
              </a:extLst>
            </p:cNvPr>
            <p:cNvGrpSpPr/>
            <p:nvPr/>
          </p:nvGrpSpPr>
          <p:grpSpPr>
            <a:xfrm rot="2700000">
              <a:off x="5660335" y="5317764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083" name="Прямоугольник 2082">
                <a:extLst>
                  <a:ext uri="{FF2B5EF4-FFF2-40B4-BE49-F238E27FC236}">
                    <a16:creationId xmlns:a16="http://schemas.microsoft.com/office/drawing/2014/main" id="{7E5FCF4E-74D3-35A4-C3CB-5DB8FF249D96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84" name="Прямоугольник 2083">
                <a:extLst>
                  <a:ext uri="{FF2B5EF4-FFF2-40B4-BE49-F238E27FC236}">
                    <a16:creationId xmlns:a16="http://schemas.microsoft.com/office/drawing/2014/main" id="{419255F0-5CAA-572D-B5EF-6711E596DE22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sp>
        <p:nvSpPr>
          <p:cNvPr id="149" name="Прямоугольник: скругленные углы 148">
            <a:extLst>
              <a:ext uri="{FF2B5EF4-FFF2-40B4-BE49-F238E27FC236}">
                <a16:creationId xmlns:a16="http://schemas.microsoft.com/office/drawing/2014/main" id="{C3817459-415B-47C4-B963-B5B5DDB356CF}"/>
              </a:ext>
            </a:extLst>
          </p:cNvPr>
          <p:cNvSpPr/>
          <p:nvPr/>
        </p:nvSpPr>
        <p:spPr>
          <a:xfrm>
            <a:off x="11116359" y="6293356"/>
            <a:ext cx="681112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61B908C-1F2C-4A67-8501-02A7BD53EC58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Клиентский путь        Структура        Экономика        Бизнес-модель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Выгоды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     Не трогать!      </a:t>
            </a:r>
          </a:p>
        </p:txBody>
      </p: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4A3297BE-C7AF-4F35-A7E7-D4925DEE85F8}"/>
              </a:ext>
            </a:extLst>
          </p:cNvPr>
          <p:cNvGrpSpPr/>
          <p:nvPr/>
        </p:nvGrpSpPr>
        <p:grpSpPr>
          <a:xfrm>
            <a:off x="7017126" y="2323247"/>
            <a:ext cx="2382943" cy="398084"/>
            <a:chOff x="6573400" y="2811968"/>
            <a:chExt cx="3114516" cy="398084"/>
          </a:xfrm>
        </p:grpSpPr>
        <p:sp>
          <p:nvSpPr>
            <p:cNvPr id="152" name="Прямоугольник: скругленные углы 151">
              <a:extLst>
                <a:ext uri="{FF2B5EF4-FFF2-40B4-BE49-F238E27FC236}">
                  <a16:creationId xmlns:a16="http://schemas.microsoft.com/office/drawing/2014/main" id="{A220E0AA-A3F1-46EB-BDF1-3FFC5D22C778}"/>
                </a:ext>
              </a:extLst>
            </p:cNvPr>
            <p:cNvSpPr/>
            <p:nvPr/>
          </p:nvSpPr>
          <p:spPr>
            <a:xfrm rot="5400000">
              <a:off x="7877352" y="1529336"/>
              <a:ext cx="398084" cy="29633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73FF9DF-615E-490D-9D6F-F3909024EA4E}"/>
                </a:ext>
              </a:extLst>
            </p:cNvPr>
            <p:cNvSpPr txBox="1"/>
            <p:nvPr/>
          </p:nvSpPr>
          <p:spPr>
            <a:xfrm>
              <a:off x="6573400" y="2863383"/>
              <a:ext cx="3114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Уникальное предложение</a:t>
              </a:r>
            </a:p>
          </p:txBody>
        </p: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D17DF7B2-D6E4-47BB-B55E-6D9D752EABC7}"/>
              </a:ext>
            </a:extLst>
          </p:cNvPr>
          <p:cNvGrpSpPr/>
          <p:nvPr/>
        </p:nvGrpSpPr>
        <p:grpSpPr>
          <a:xfrm>
            <a:off x="6744786" y="3334049"/>
            <a:ext cx="2615652" cy="398084"/>
            <a:chOff x="6450710" y="3790725"/>
            <a:chExt cx="2615652" cy="398084"/>
          </a:xfrm>
        </p:grpSpPr>
        <p:sp>
          <p:nvSpPr>
            <p:cNvPr id="155" name="Прямоугольник: скругленные углы 154">
              <a:extLst>
                <a:ext uri="{FF2B5EF4-FFF2-40B4-BE49-F238E27FC236}">
                  <a16:creationId xmlns:a16="http://schemas.microsoft.com/office/drawing/2014/main" id="{0444F4B1-BE39-46EB-A21B-6F5CDF35B911}"/>
                </a:ext>
              </a:extLst>
            </p:cNvPr>
            <p:cNvSpPr/>
            <p:nvPr/>
          </p:nvSpPr>
          <p:spPr>
            <a:xfrm rot="5400000">
              <a:off x="7516501" y="2733838"/>
              <a:ext cx="398084" cy="2511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01D4B7D-4C8E-468A-A998-BB5C1A03F5DF}"/>
                </a:ext>
              </a:extLst>
            </p:cNvPr>
            <p:cNvSpPr txBox="1"/>
            <p:nvPr/>
          </p:nvSpPr>
          <p:spPr>
            <a:xfrm>
              <a:off x="6450710" y="3834610"/>
              <a:ext cx="2615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Конкурентное преимущество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06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8C2DD25-01D3-4D95-C1FC-02E1AD6A1A9F}"/>
              </a:ext>
            </a:extLst>
          </p:cNvPr>
          <p:cNvGrpSpPr/>
          <p:nvPr/>
        </p:nvGrpSpPr>
        <p:grpSpPr>
          <a:xfrm>
            <a:off x="935470" y="1210865"/>
            <a:ext cx="10325215" cy="4464914"/>
            <a:chOff x="933392" y="1861698"/>
            <a:chExt cx="10325215" cy="4464914"/>
          </a:xfrm>
        </p:grpSpPr>
        <p:sp>
          <p:nvSpPr>
            <p:cNvPr id="144" name="Прямоугольник: скругленные углы 143">
              <a:extLst>
                <a:ext uri="{FF2B5EF4-FFF2-40B4-BE49-F238E27FC236}">
                  <a16:creationId xmlns:a16="http://schemas.microsoft.com/office/drawing/2014/main" id="{40DECD9C-5468-4817-913D-75C8C36C399E}"/>
                </a:ext>
              </a:extLst>
            </p:cNvPr>
            <p:cNvSpPr/>
            <p:nvPr/>
          </p:nvSpPr>
          <p:spPr>
            <a:xfrm>
              <a:off x="933392" y="1861698"/>
              <a:ext cx="10325215" cy="446491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3BFA52-EE85-F1EF-5B22-5EF0CE127630}"/>
                </a:ext>
              </a:extLst>
            </p:cNvPr>
            <p:cNvSpPr txBox="1"/>
            <p:nvPr/>
          </p:nvSpPr>
          <p:spPr>
            <a:xfrm>
              <a:off x="1690423" y="1982812"/>
              <a:ext cx="8811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Достижение стратегических целей Т-Банка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EEFF8B8-9009-369E-E83F-F2D85E31D721}"/>
              </a:ext>
            </a:extLst>
          </p:cNvPr>
          <p:cNvGrpSpPr/>
          <p:nvPr/>
        </p:nvGrpSpPr>
        <p:grpSpPr>
          <a:xfrm>
            <a:off x="2557888" y="165025"/>
            <a:ext cx="7397115" cy="821759"/>
            <a:chOff x="2557888" y="238321"/>
            <a:chExt cx="7397115" cy="1094483"/>
          </a:xfrm>
        </p:grpSpPr>
        <p:sp>
          <p:nvSpPr>
            <p:cNvPr id="139" name="Прямоугольник: скругленные углы 138">
              <a:extLst>
                <a:ext uri="{FF2B5EF4-FFF2-40B4-BE49-F238E27FC236}">
                  <a16:creationId xmlns:a16="http://schemas.microsoft.com/office/drawing/2014/main" id="{C853E809-7CD3-4E3B-9DE7-4131178EA77D}"/>
                </a:ext>
              </a:extLst>
            </p:cNvPr>
            <p:cNvSpPr/>
            <p:nvPr/>
          </p:nvSpPr>
          <p:spPr>
            <a:xfrm>
              <a:off x="2883135" y="238321"/>
              <a:ext cx="6746622" cy="109448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8AE1BF-3890-A5CC-C95B-C71DD2A1C1AE}"/>
                </a:ext>
              </a:extLst>
            </p:cNvPr>
            <p:cNvSpPr txBox="1"/>
            <p:nvPr/>
          </p:nvSpPr>
          <p:spPr>
            <a:xfrm>
              <a:off x="2557888" y="396032"/>
              <a:ext cx="7397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Ради чего это все </a:t>
              </a:r>
              <a:r>
                <a:rPr lang="en-US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?</a:t>
              </a:r>
              <a:endParaRPr lang="ru-RU" sz="32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05CF2857-DCAB-DA78-D580-60BC37F7ED6C}"/>
              </a:ext>
            </a:extLst>
          </p:cNvPr>
          <p:cNvGrpSpPr/>
          <p:nvPr/>
        </p:nvGrpSpPr>
        <p:grpSpPr>
          <a:xfrm>
            <a:off x="237496" y="2046442"/>
            <a:ext cx="11567160" cy="3642617"/>
            <a:chOff x="325473" y="2953582"/>
            <a:chExt cx="11567160" cy="3642617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4D27ACF6-DAD1-95B7-5453-E3C5305C20C8}"/>
                </a:ext>
              </a:extLst>
            </p:cNvPr>
            <p:cNvGrpSpPr/>
            <p:nvPr/>
          </p:nvGrpSpPr>
          <p:grpSpPr>
            <a:xfrm>
              <a:off x="1524000" y="2953582"/>
              <a:ext cx="9037320" cy="3642617"/>
              <a:chOff x="1524000" y="2953582"/>
              <a:chExt cx="9037320" cy="3642617"/>
            </a:xfrm>
          </p:grpSpPr>
          <p:sp>
            <p:nvSpPr>
              <p:cNvPr id="45" name="Прямоугольник: скругленные углы 44">
                <a:extLst>
                  <a:ext uri="{FF2B5EF4-FFF2-40B4-BE49-F238E27FC236}">
                    <a16:creationId xmlns:a16="http://schemas.microsoft.com/office/drawing/2014/main" id="{32768E64-598B-E069-8CD6-1D6FF29A7DC6}"/>
                  </a:ext>
                </a:extLst>
              </p:cNvPr>
              <p:cNvSpPr/>
              <p:nvPr/>
            </p:nvSpPr>
            <p:spPr>
              <a:xfrm>
                <a:off x="2070452" y="2953582"/>
                <a:ext cx="8051094" cy="73893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FA1BC3-C42F-994E-8B4A-15FE80262C47}"/>
                  </a:ext>
                </a:extLst>
              </p:cNvPr>
              <p:cNvSpPr txBox="1"/>
              <p:nvPr/>
            </p:nvSpPr>
            <p:spPr>
              <a:xfrm>
                <a:off x="2515570" y="3052193"/>
                <a:ext cx="71608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Развитие экосистемы Т</a:t>
                </a:r>
                <a:r>
                  <a:rPr lang="en-US" sz="3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-</a:t>
                </a:r>
                <a:r>
                  <a:rPr lang="ru-RU" sz="3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Банка </a:t>
                </a:r>
              </a:p>
            </p:txBody>
          </p:sp>
          <p:sp>
            <p:nvSpPr>
              <p:cNvPr id="47" name="Прямоугольник: скругленные углы 46">
                <a:extLst>
                  <a:ext uri="{FF2B5EF4-FFF2-40B4-BE49-F238E27FC236}">
                    <a16:creationId xmlns:a16="http://schemas.microsoft.com/office/drawing/2014/main" id="{5B8CB6EE-9274-038F-992B-6F1722DF2994}"/>
                  </a:ext>
                </a:extLst>
              </p:cNvPr>
              <p:cNvSpPr/>
              <p:nvPr/>
            </p:nvSpPr>
            <p:spPr>
              <a:xfrm>
                <a:off x="2083506" y="3781032"/>
                <a:ext cx="8051094" cy="73893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48" name="Прямоугольник: скругленные углы 47">
                <a:extLst>
                  <a:ext uri="{FF2B5EF4-FFF2-40B4-BE49-F238E27FC236}">
                    <a16:creationId xmlns:a16="http://schemas.microsoft.com/office/drawing/2014/main" id="{16E78905-F4C4-E7E5-6BB3-15CFF366E41E}"/>
                  </a:ext>
                </a:extLst>
              </p:cNvPr>
              <p:cNvSpPr/>
              <p:nvPr/>
            </p:nvSpPr>
            <p:spPr>
              <a:xfrm>
                <a:off x="2083506" y="4597674"/>
                <a:ext cx="8051094" cy="73893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49" name="Прямоугольник: скругленные углы 48">
                <a:extLst>
                  <a:ext uri="{FF2B5EF4-FFF2-40B4-BE49-F238E27FC236}">
                    <a16:creationId xmlns:a16="http://schemas.microsoft.com/office/drawing/2014/main" id="{4BFE9C62-B32A-908D-46D8-43345B793D81}"/>
                  </a:ext>
                </a:extLst>
              </p:cNvPr>
              <p:cNvSpPr/>
              <p:nvPr/>
            </p:nvSpPr>
            <p:spPr>
              <a:xfrm>
                <a:off x="2083506" y="5414316"/>
                <a:ext cx="8051094" cy="73893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F8AE75D-9308-0C72-2079-2FE371FB5030}"/>
                  </a:ext>
                </a:extLst>
              </p:cNvPr>
              <p:cNvSpPr txBox="1"/>
              <p:nvPr/>
            </p:nvSpPr>
            <p:spPr>
              <a:xfrm>
                <a:off x="2545080" y="5518981"/>
                <a:ext cx="716085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Привлечение новых клиентов</a:t>
                </a:r>
              </a:p>
              <a:p>
                <a:pPr algn="ctr"/>
                <a:endPara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B14FBE-6625-EDC7-99DF-632007B52E5E}"/>
                  </a:ext>
                </a:extLst>
              </p:cNvPr>
              <p:cNvSpPr txBox="1"/>
              <p:nvPr/>
            </p:nvSpPr>
            <p:spPr>
              <a:xfrm>
                <a:off x="1524000" y="4691503"/>
                <a:ext cx="903732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Лояльность клиентов</a:t>
                </a:r>
              </a:p>
              <a:p>
                <a:pPr algn="ctr"/>
                <a:endPara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D27253-AC53-6CB9-EB1F-69FC0015C626}"/>
                </a:ext>
              </a:extLst>
            </p:cNvPr>
            <p:cNvSpPr txBox="1"/>
            <p:nvPr/>
          </p:nvSpPr>
          <p:spPr>
            <a:xfrm>
              <a:off x="325473" y="3873502"/>
              <a:ext cx="11567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Лидерство в технологическом секторе</a:t>
              </a:r>
            </a:p>
          </p:txBody>
        </p:sp>
      </p:grp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1BEA44C-6C65-2845-009D-D7A8A3B5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782" y="3176306"/>
            <a:ext cx="2618365" cy="3692749"/>
          </a:xfrm>
          <a:prstGeom prst="rect">
            <a:avLst/>
          </a:prstGeom>
        </p:spPr>
      </p:pic>
      <p:pic>
        <p:nvPicPr>
          <p:cNvPr id="201" name="Picture 2">
            <a:extLst>
              <a:ext uri="{FF2B5EF4-FFF2-40B4-BE49-F238E27FC236}">
                <a16:creationId xmlns:a16="http://schemas.microsoft.com/office/drawing/2014/main" id="{60114C65-9F80-1DDD-EFEA-C0D6BE1FB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6"/>
          <a:stretch/>
        </p:blipFill>
        <p:spPr bwMode="auto">
          <a:xfrm rot="2467186">
            <a:off x="12887836" y="1639018"/>
            <a:ext cx="3434635" cy="32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F7E5D9B5-C420-D777-3E52-345013486065}"/>
              </a:ext>
            </a:extLst>
          </p:cNvPr>
          <p:cNvGrpSpPr/>
          <p:nvPr/>
        </p:nvGrpSpPr>
        <p:grpSpPr>
          <a:xfrm rot="2004549">
            <a:off x="12695786" y="574933"/>
            <a:ext cx="2351904" cy="2288932"/>
            <a:chOff x="7667346" y="1704504"/>
            <a:chExt cx="3710704" cy="3611350"/>
          </a:xfrm>
        </p:grpSpPr>
        <p:grpSp>
          <p:nvGrpSpPr>
            <p:cNvPr id="126" name="Group 56">
              <a:extLst>
                <a:ext uri="{FF2B5EF4-FFF2-40B4-BE49-F238E27FC236}">
                  <a16:creationId xmlns:a16="http://schemas.microsoft.com/office/drawing/2014/main" id="{49EA5DF6-E6E6-9EC1-08BE-B2F42F2D43BD}"/>
                </a:ext>
              </a:extLst>
            </p:cNvPr>
            <p:cNvGrpSpPr/>
            <p:nvPr/>
          </p:nvGrpSpPr>
          <p:grpSpPr>
            <a:xfrm>
              <a:off x="7667346" y="1704504"/>
              <a:ext cx="3697286" cy="3611350"/>
              <a:chOff x="5840413" y="815975"/>
              <a:chExt cx="5737225" cy="5603875"/>
            </a:xfrm>
          </p:grpSpPr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38095BD8-6CA6-0502-27CF-1DDE03A43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3101" y="1274763"/>
                <a:ext cx="106363" cy="3867150"/>
              </a:xfrm>
              <a:custGeom>
                <a:avLst/>
                <a:gdLst>
                  <a:gd name="T0" fmla="*/ 41 w 67"/>
                  <a:gd name="T1" fmla="*/ 2436 h 2436"/>
                  <a:gd name="T2" fmla="*/ 0 w 67"/>
                  <a:gd name="T3" fmla="*/ 2182 h 2436"/>
                  <a:gd name="T4" fmla="*/ 26 w 67"/>
                  <a:gd name="T5" fmla="*/ 0 h 2436"/>
                  <a:gd name="T6" fmla="*/ 67 w 67"/>
                  <a:gd name="T7" fmla="*/ 255 h 2436"/>
                  <a:gd name="T8" fmla="*/ 41 w 67"/>
                  <a:gd name="T9" fmla="*/ 2436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436">
                    <a:moveTo>
                      <a:pt x="41" y="2436"/>
                    </a:moveTo>
                    <a:lnTo>
                      <a:pt x="0" y="2182"/>
                    </a:lnTo>
                    <a:lnTo>
                      <a:pt x="26" y="0"/>
                    </a:lnTo>
                    <a:lnTo>
                      <a:pt x="67" y="255"/>
                    </a:lnTo>
                    <a:lnTo>
                      <a:pt x="41" y="243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9DF3136-A769-421B-E3D7-51749F70A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6" y="1274763"/>
                <a:ext cx="1533525" cy="409575"/>
              </a:xfrm>
              <a:custGeom>
                <a:avLst/>
                <a:gdLst>
                  <a:gd name="T0" fmla="*/ 41 w 966"/>
                  <a:gd name="T1" fmla="*/ 255 h 258"/>
                  <a:gd name="T2" fmla="*/ 0 w 966"/>
                  <a:gd name="T3" fmla="*/ 0 h 258"/>
                  <a:gd name="T4" fmla="*/ 926 w 966"/>
                  <a:gd name="T5" fmla="*/ 2 h 258"/>
                  <a:gd name="T6" fmla="*/ 966 w 966"/>
                  <a:gd name="T7" fmla="*/ 258 h 258"/>
                  <a:gd name="T8" fmla="*/ 41 w 966"/>
                  <a:gd name="T9" fmla="*/ 255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6" h="258">
                    <a:moveTo>
                      <a:pt x="41" y="255"/>
                    </a:moveTo>
                    <a:lnTo>
                      <a:pt x="0" y="0"/>
                    </a:lnTo>
                    <a:lnTo>
                      <a:pt x="926" y="2"/>
                    </a:lnTo>
                    <a:lnTo>
                      <a:pt x="966" y="258"/>
                    </a:lnTo>
                    <a:lnTo>
                      <a:pt x="41" y="255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750C97DD-0178-F5D2-5F04-C353F6DB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8188" y="1679575"/>
                <a:ext cx="1509713" cy="3468688"/>
              </a:xfrm>
              <a:custGeom>
                <a:avLst/>
                <a:gdLst>
                  <a:gd name="T0" fmla="*/ 951 w 951"/>
                  <a:gd name="T1" fmla="*/ 3 h 2185"/>
                  <a:gd name="T2" fmla="*/ 925 w 951"/>
                  <a:gd name="T3" fmla="*/ 2185 h 2185"/>
                  <a:gd name="T4" fmla="*/ 0 w 951"/>
                  <a:gd name="T5" fmla="*/ 2181 h 2185"/>
                  <a:gd name="T6" fmla="*/ 26 w 951"/>
                  <a:gd name="T7" fmla="*/ 0 h 2185"/>
                  <a:gd name="T8" fmla="*/ 951 w 951"/>
                  <a:gd name="T9" fmla="*/ 3 h 2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1" h="2185">
                    <a:moveTo>
                      <a:pt x="951" y="3"/>
                    </a:moveTo>
                    <a:lnTo>
                      <a:pt x="925" y="2185"/>
                    </a:lnTo>
                    <a:lnTo>
                      <a:pt x="0" y="2181"/>
                    </a:lnTo>
                    <a:lnTo>
                      <a:pt x="26" y="0"/>
                    </a:lnTo>
                    <a:lnTo>
                      <a:pt x="951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3866C220-61BD-58C6-7991-FDC796585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6" y="2232025"/>
                <a:ext cx="928688" cy="3243263"/>
              </a:xfrm>
              <a:custGeom>
                <a:avLst/>
                <a:gdLst>
                  <a:gd name="T0" fmla="*/ 575 w 585"/>
                  <a:gd name="T1" fmla="*/ 2043 h 2043"/>
                  <a:gd name="T2" fmla="*/ 0 w 585"/>
                  <a:gd name="T3" fmla="*/ 1809 h 2043"/>
                  <a:gd name="T4" fmla="*/ 10 w 585"/>
                  <a:gd name="T5" fmla="*/ 0 h 2043"/>
                  <a:gd name="T6" fmla="*/ 585 w 585"/>
                  <a:gd name="T7" fmla="*/ 235 h 2043"/>
                  <a:gd name="T8" fmla="*/ 575 w 585"/>
                  <a:gd name="T9" fmla="*/ 2043 h 2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5" h="2043">
                    <a:moveTo>
                      <a:pt x="575" y="2043"/>
                    </a:moveTo>
                    <a:lnTo>
                      <a:pt x="0" y="1809"/>
                    </a:lnTo>
                    <a:lnTo>
                      <a:pt x="10" y="0"/>
                    </a:lnTo>
                    <a:lnTo>
                      <a:pt x="585" y="235"/>
                    </a:lnTo>
                    <a:lnTo>
                      <a:pt x="575" y="2043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7878D108-084B-AA47-3B20-CB98DDC03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2401" y="2093913"/>
                <a:ext cx="2095500" cy="511175"/>
              </a:xfrm>
              <a:custGeom>
                <a:avLst/>
                <a:gdLst>
                  <a:gd name="T0" fmla="*/ 575 w 1320"/>
                  <a:gd name="T1" fmla="*/ 322 h 322"/>
                  <a:gd name="T2" fmla="*/ 0 w 1320"/>
                  <a:gd name="T3" fmla="*/ 87 h 322"/>
                  <a:gd name="T4" fmla="*/ 747 w 1320"/>
                  <a:gd name="T5" fmla="*/ 0 h 322"/>
                  <a:gd name="T6" fmla="*/ 1320 w 1320"/>
                  <a:gd name="T7" fmla="*/ 234 h 322"/>
                  <a:gd name="T8" fmla="*/ 575 w 1320"/>
                  <a:gd name="T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0" h="322">
                    <a:moveTo>
                      <a:pt x="575" y="322"/>
                    </a:moveTo>
                    <a:lnTo>
                      <a:pt x="0" y="87"/>
                    </a:lnTo>
                    <a:lnTo>
                      <a:pt x="747" y="0"/>
                    </a:lnTo>
                    <a:lnTo>
                      <a:pt x="1320" y="234"/>
                    </a:lnTo>
                    <a:lnTo>
                      <a:pt x="575" y="32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923DE90D-1638-3610-1A53-E403B1DB0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9338" y="2465388"/>
                <a:ext cx="1198563" cy="3009900"/>
              </a:xfrm>
              <a:custGeom>
                <a:avLst/>
                <a:gdLst>
                  <a:gd name="T0" fmla="*/ 755 w 755"/>
                  <a:gd name="T1" fmla="*/ 0 h 1896"/>
                  <a:gd name="T2" fmla="*/ 748 w 755"/>
                  <a:gd name="T3" fmla="*/ 1809 h 1896"/>
                  <a:gd name="T4" fmla="*/ 0 w 755"/>
                  <a:gd name="T5" fmla="*/ 1896 h 1896"/>
                  <a:gd name="T6" fmla="*/ 10 w 755"/>
                  <a:gd name="T7" fmla="*/ 88 h 1896"/>
                  <a:gd name="T8" fmla="*/ 755 w 755"/>
                  <a:gd name="T9" fmla="*/ 0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896">
                    <a:moveTo>
                      <a:pt x="755" y="0"/>
                    </a:moveTo>
                    <a:lnTo>
                      <a:pt x="748" y="1809"/>
                    </a:lnTo>
                    <a:lnTo>
                      <a:pt x="0" y="1896"/>
                    </a:lnTo>
                    <a:lnTo>
                      <a:pt x="10" y="88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10A84F9D-C589-DAB5-87BD-A54F7A7FD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6" y="2992438"/>
                <a:ext cx="349251" cy="2933700"/>
              </a:xfrm>
              <a:custGeom>
                <a:avLst/>
                <a:gdLst>
                  <a:gd name="T0" fmla="*/ 211 w 220"/>
                  <a:gd name="T1" fmla="*/ 1848 h 1848"/>
                  <a:gd name="T2" fmla="*/ 0 w 220"/>
                  <a:gd name="T3" fmla="*/ 1586 h 1848"/>
                  <a:gd name="T4" fmla="*/ 9 w 220"/>
                  <a:gd name="T5" fmla="*/ 0 h 1848"/>
                  <a:gd name="T6" fmla="*/ 220 w 220"/>
                  <a:gd name="T7" fmla="*/ 260 h 1848"/>
                  <a:gd name="T8" fmla="*/ 211 w 220"/>
                  <a:gd name="T9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848">
                    <a:moveTo>
                      <a:pt x="211" y="1848"/>
                    </a:moveTo>
                    <a:lnTo>
                      <a:pt x="0" y="1586"/>
                    </a:lnTo>
                    <a:lnTo>
                      <a:pt x="9" y="0"/>
                    </a:lnTo>
                    <a:lnTo>
                      <a:pt x="220" y="260"/>
                    </a:lnTo>
                    <a:lnTo>
                      <a:pt x="211" y="184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01A6493C-C18B-29DF-3EA9-51EE9A6FB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4863" y="2946400"/>
                <a:ext cx="1665288" cy="458788"/>
              </a:xfrm>
              <a:custGeom>
                <a:avLst/>
                <a:gdLst>
                  <a:gd name="T0" fmla="*/ 211 w 1049"/>
                  <a:gd name="T1" fmla="*/ 289 h 289"/>
                  <a:gd name="T2" fmla="*/ 0 w 1049"/>
                  <a:gd name="T3" fmla="*/ 29 h 289"/>
                  <a:gd name="T4" fmla="*/ 838 w 1049"/>
                  <a:gd name="T5" fmla="*/ 0 h 289"/>
                  <a:gd name="T6" fmla="*/ 1049 w 1049"/>
                  <a:gd name="T7" fmla="*/ 261 h 289"/>
                  <a:gd name="T8" fmla="*/ 211 w 1049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9" h="289">
                    <a:moveTo>
                      <a:pt x="211" y="289"/>
                    </a:moveTo>
                    <a:lnTo>
                      <a:pt x="0" y="29"/>
                    </a:lnTo>
                    <a:lnTo>
                      <a:pt x="838" y="0"/>
                    </a:lnTo>
                    <a:lnTo>
                      <a:pt x="1049" y="261"/>
                    </a:lnTo>
                    <a:lnTo>
                      <a:pt x="211" y="28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5">
                <a:extLst>
                  <a:ext uri="{FF2B5EF4-FFF2-40B4-BE49-F238E27FC236}">
                    <a16:creationId xmlns:a16="http://schemas.microsoft.com/office/drawing/2014/main" id="{857FEFDF-847D-B37E-D3DA-A378EC2E5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3360738"/>
                <a:ext cx="1344613" cy="2565400"/>
              </a:xfrm>
              <a:custGeom>
                <a:avLst/>
                <a:gdLst>
                  <a:gd name="T0" fmla="*/ 847 w 847"/>
                  <a:gd name="T1" fmla="*/ 0 h 1616"/>
                  <a:gd name="T2" fmla="*/ 840 w 847"/>
                  <a:gd name="T3" fmla="*/ 1586 h 1616"/>
                  <a:gd name="T4" fmla="*/ 0 w 847"/>
                  <a:gd name="T5" fmla="*/ 1616 h 1616"/>
                  <a:gd name="T6" fmla="*/ 9 w 847"/>
                  <a:gd name="T7" fmla="*/ 28 h 1616"/>
                  <a:gd name="T8" fmla="*/ 847 w 847"/>
                  <a:gd name="T9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1616">
                    <a:moveTo>
                      <a:pt x="847" y="0"/>
                    </a:moveTo>
                    <a:lnTo>
                      <a:pt x="840" y="1586"/>
                    </a:lnTo>
                    <a:lnTo>
                      <a:pt x="0" y="1616"/>
                    </a:lnTo>
                    <a:lnTo>
                      <a:pt x="9" y="28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6">
                <a:extLst>
                  <a:ext uri="{FF2B5EF4-FFF2-40B4-BE49-F238E27FC236}">
                    <a16:creationId xmlns:a16="http://schemas.microsoft.com/office/drawing/2014/main" id="{F9FA137F-540D-4030-4B6F-737437C53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1" y="4133850"/>
                <a:ext cx="511175" cy="2286000"/>
              </a:xfrm>
              <a:custGeom>
                <a:avLst/>
                <a:gdLst>
                  <a:gd name="T0" fmla="*/ 0 w 322"/>
                  <a:gd name="T1" fmla="*/ 220 h 1440"/>
                  <a:gd name="T2" fmla="*/ 315 w 322"/>
                  <a:gd name="T3" fmla="*/ 0 h 1440"/>
                  <a:gd name="T4" fmla="*/ 322 w 322"/>
                  <a:gd name="T5" fmla="*/ 1219 h 1440"/>
                  <a:gd name="T6" fmla="*/ 8 w 322"/>
                  <a:gd name="T7" fmla="*/ 1440 h 1440"/>
                  <a:gd name="T8" fmla="*/ 0 w 322"/>
                  <a:gd name="T9" fmla="*/ 22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440">
                    <a:moveTo>
                      <a:pt x="0" y="220"/>
                    </a:moveTo>
                    <a:lnTo>
                      <a:pt x="315" y="0"/>
                    </a:lnTo>
                    <a:lnTo>
                      <a:pt x="322" y="1219"/>
                    </a:lnTo>
                    <a:lnTo>
                      <a:pt x="8" y="1440"/>
                    </a:ln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7">
                <a:extLst>
                  <a:ext uri="{FF2B5EF4-FFF2-40B4-BE49-F238E27FC236}">
                    <a16:creationId xmlns:a16="http://schemas.microsoft.com/office/drawing/2014/main" id="{A06ADCAC-4F5C-ECB0-68B5-7B309F24A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043363"/>
                <a:ext cx="1784350" cy="439738"/>
              </a:xfrm>
              <a:custGeom>
                <a:avLst/>
                <a:gdLst>
                  <a:gd name="T0" fmla="*/ 0 w 1124"/>
                  <a:gd name="T1" fmla="*/ 221 h 277"/>
                  <a:gd name="T2" fmla="*/ 315 w 1124"/>
                  <a:gd name="T3" fmla="*/ 0 h 277"/>
                  <a:gd name="T4" fmla="*/ 1124 w 1124"/>
                  <a:gd name="T5" fmla="*/ 57 h 277"/>
                  <a:gd name="T6" fmla="*/ 809 w 1124"/>
                  <a:gd name="T7" fmla="*/ 277 h 277"/>
                  <a:gd name="T8" fmla="*/ 0 w 1124"/>
                  <a:gd name="T9" fmla="*/ 22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4" h="277">
                    <a:moveTo>
                      <a:pt x="0" y="221"/>
                    </a:moveTo>
                    <a:lnTo>
                      <a:pt x="315" y="0"/>
                    </a:lnTo>
                    <a:lnTo>
                      <a:pt x="1124" y="57"/>
                    </a:lnTo>
                    <a:lnTo>
                      <a:pt x="809" y="277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4719DDAA-9B41-7214-6C8B-D4A530C4E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394200"/>
                <a:ext cx="1296988" cy="2025650"/>
              </a:xfrm>
              <a:custGeom>
                <a:avLst/>
                <a:gdLst>
                  <a:gd name="T0" fmla="*/ 809 w 817"/>
                  <a:gd name="T1" fmla="*/ 56 h 1276"/>
                  <a:gd name="T2" fmla="*/ 817 w 817"/>
                  <a:gd name="T3" fmla="*/ 1276 h 1276"/>
                  <a:gd name="T4" fmla="*/ 10 w 817"/>
                  <a:gd name="T5" fmla="*/ 1219 h 1276"/>
                  <a:gd name="T6" fmla="*/ 0 w 817"/>
                  <a:gd name="T7" fmla="*/ 0 h 1276"/>
                  <a:gd name="T8" fmla="*/ 809 w 817"/>
                  <a:gd name="T9" fmla="*/ 56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7" h="1276">
                    <a:moveTo>
                      <a:pt x="809" y="56"/>
                    </a:moveTo>
                    <a:lnTo>
                      <a:pt x="817" y="1276"/>
                    </a:lnTo>
                    <a:lnTo>
                      <a:pt x="10" y="1219"/>
                    </a:lnTo>
                    <a:lnTo>
                      <a:pt x="0" y="0"/>
                    </a:lnTo>
                    <a:lnTo>
                      <a:pt x="809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EA69427F-6026-E0BB-A09C-E508CEF7D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2319338"/>
                <a:ext cx="1036638" cy="1800225"/>
              </a:xfrm>
              <a:custGeom>
                <a:avLst/>
                <a:gdLst>
                  <a:gd name="T0" fmla="*/ 52 w 276"/>
                  <a:gd name="T1" fmla="*/ 472 h 479"/>
                  <a:gd name="T2" fmla="*/ 36 w 276"/>
                  <a:gd name="T3" fmla="*/ 324 h 479"/>
                  <a:gd name="T4" fmla="*/ 88 w 276"/>
                  <a:gd name="T5" fmla="*/ 106 h 479"/>
                  <a:gd name="T6" fmla="*/ 136 w 276"/>
                  <a:gd name="T7" fmla="*/ 53 h 479"/>
                  <a:gd name="T8" fmla="*/ 159 w 276"/>
                  <a:gd name="T9" fmla="*/ 40 h 479"/>
                  <a:gd name="T10" fmla="*/ 180 w 276"/>
                  <a:gd name="T11" fmla="*/ 36 h 479"/>
                  <a:gd name="T12" fmla="*/ 200 w 276"/>
                  <a:gd name="T13" fmla="*/ 41 h 479"/>
                  <a:gd name="T14" fmla="*/ 225 w 276"/>
                  <a:gd name="T15" fmla="*/ 66 h 479"/>
                  <a:gd name="T16" fmla="*/ 240 w 276"/>
                  <a:gd name="T17" fmla="*/ 121 h 479"/>
                  <a:gd name="T18" fmla="*/ 276 w 276"/>
                  <a:gd name="T19" fmla="*/ 118 h 479"/>
                  <a:gd name="T20" fmla="*/ 266 w 276"/>
                  <a:gd name="T21" fmla="*/ 69 h 479"/>
                  <a:gd name="T22" fmla="*/ 232 w 276"/>
                  <a:gd name="T23" fmla="*/ 18 h 479"/>
                  <a:gd name="T24" fmla="*/ 207 w 276"/>
                  <a:gd name="T25" fmla="*/ 5 h 479"/>
                  <a:gd name="T26" fmla="*/ 180 w 276"/>
                  <a:gd name="T27" fmla="*/ 0 h 479"/>
                  <a:gd name="T28" fmla="*/ 147 w 276"/>
                  <a:gd name="T29" fmla="*/ 6 h 479"/>
                  <a:gd name="T30" fmla="*/ 92 w 276"/>
                  <a:gd name="T31" fmla="*/ 43 h 479"/>
                  <a:gd name="T32" fmla="*/ 27 w 276"/>
                  <a:gd name="T33" fmla="*/ 152 h 479"/>
                  <a:gd name="T34" fmla="*/ 0 w 276"/>
                  <a:gd name="T35" fmla="*/ 324 h 479"/>
                  <a:gd name="T36" fmla="*/ 16 w 276"/>
                  <a:gd name="T37" fmla="*/ 479 h 479"/>
                  <a:gd name="T38" fmla="*/ 52 w 276"/>
                  <a:gd name="T39" fmla="*/ 472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479">
                    <a:moveTo>
                      <a:pt x="52" y="472"/>
                    </a:moveTo>
                    <a:cubicBezTo>
                      <a:pt x="41" y="418"/>
                      <a:pt x="36" y="368"/>
                      <a:pt x="36" y="324"/>
                    </a:cubicBezTo>
                    <a:cubicBezTo>
                      <a:pt x="36" y="227"/>
                      <a:pt x="58" y="154"/>
                      <a:pt x="88" y="106"/>
                    </a:cubicBezTo>
                    <a:cubicBezTo>
                      <a:pt x="103" y="82"/>
                      <a:pt x="119" y="64"/>
                      <a:pt x="136" y="53"/>
                    </a:cubicBezTo>
                    <a:cubicBezTo>
                      <a:pt x="144" y="47"/>
                      <a:pt x="152" y="43"/>
                      <a:pt x="159" y="40"/>
                    </a:cubicBezTo>
                    <a:cubicBezTo>
                      <a:pt x="167" y="38"/>
                      <a:pt x="174" y="36"/>
                      <a:pt x="180" y="36"/>
                    </a:cubicBezTo>
                    <a:cubicBezTo>
                      <a:pt x="187" y="36"/>
                      <a:pt x="194" y="38"/>
                      <a:pt x="200" y="41"/>
                    </a:cubicBezTo>
                    <a:cubicBezTo>
                      <a:pt x="209" y="45"/>
                      <a:pt x="218" y="53"/>
                      <a:pt x="225" y="66"/>
                    </a:cubicBezTo>
                    <a:cubicBezTo>
                      <a:pt x="232" y="79"/>
                      <a:pt x="238" y="98"/>
                      <a:pt x="240" y="121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4" y="100"/>
                      <a:pt x="271" y="83"/>
                      <a:pt x="266" y="69"/>
                    </a:cubicBezTo>
                    <a:cubicBezTo>
                      <a:pt x="258" y="48"/>
                      <a:pt x="247" y="30"/>
                      <a:pt x="232" y="18"/>
                    </a:cubicBezTo>
                    <a:cubicBezTo>
                      <a:pt x="224" y="12"/>
                      <a:pt x="216" y="8"/>
                      <a:pt x="207" y="5"/>
                    </a:cubicBezTo>
                    <a:cubicBezTo>
                      <a:pt x="199" y="2"/>
                      <a:pt x="189" y="0"/>
                      <a:pt x="180" y="0"/>
                    </a:cubicBezTo>
                    <a:cubicBezTo>
                      <a:pt x="169" y="0"/>
                      <a:pt x="158" y="2"/>
                      <a:pt x="147" y="6"/>
                    </a:cubicBezTo>
                    <a:cubicBezTo>
                      <a:pt x="128" y="13"/>
                      <a:pt x="109" y="26"/>
                      <a:pt x="92" y="43"/>
                    </a:cubicBezTo>
                    <a:cubicBezTo>
                      <a:pt x="66" y="68"/>
                      <a:pt x="43" y="105"/>
                      <a:pt x="27" y="152"/>
                    </a:cubicBezTo>
                    <a:cubicBezTo>
                      <a:pt x="10" y="199"/>
                      <a:pt x="0" y="256"/>
                      <a:pt x="0" y="324"/>
                    </a:cubicBezTo>
                    <a:cubicBezTo>
                      <a:pt x="0" y="371"/>
                      <a:pt x="5" y="423"/>
                      <a:pt x="16" y="479"/>
                    </a:cubicBezTo>
                    <a:lnTo>
                      <a:pt x="52" y="4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7E14FA9-5F73-CE3D-C802-C0383DA29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851" y="2709863"/>
                <a:ext cx="198438" cy="187325"/>
              </a:xfrm>
              <a:custGeom>
                <a:avLst/>
                <a:gdLst>
                  <a:gd name="T0" fmla="*/ 0 w 125"/>
                  <a:gd name="T1" fmla="*/ 36 h 118"/>
                  <a:gd name="T2" fmla="*/ 125 w 125"/>
                  <a:gd name="T3" fmla="*/ 0 h 118"/>
                  <a:gd name="T4" fmla="*/ 90 w 125"/>
                  <a:gd name="T5" fmla="*/ 118 h 118"/>
                  <a:gd name="T6" fmla="*/ 0 w 125"/>
                  <a:gd name="T7" fmla="*/ 3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8">
                    <a:moveTo>
                      <a:pt x="0" y="36"/>
                    </a:moveTo>
                    <a:lnTo>
                      <a:pt x="125" y="0"/>
                    </a:lnTo>
                    <a:lnTo>
                      <a:pt x="90" y="11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1">
                <a:extLst>
                  <a:ext uri="{FF2B5EF4-FFF2-40B4-BE49-F238E27FC236}">
                    <a16:creationId xmlns:a16="http://schemas.microsoft.com/office/drawing/2014/main" id="{3FCBE939-B5BB-7ADC-35BB-51545DD5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038" y="2047875"/>
                <a:ext cx="198438" cy="188913"/>
              </a:xfrm>
              <a:custGeom>
                <a:avLst/>
                <a:gdLst>
                  <a:gd name="T0" fmla="*/ 0 w 125"/>
                  <a:gd name="T1" fmla="*/ 36 h 119"/>
                  <a:gd name="T2" fmla="*/ 125 w 125"/>
                  <a:gd name="T3" fmla="*/ 0 h 119"/>
                  <a:gd name="T4" fmla="*/ 92 w 125"/>
                  <a:gd name="T5" fmla="*/ 119 h 119"/>
                  <a:gd name="T6" fmla="*/ 0 w 125"/>
                  <a:gd name="T7" fmla="*/ 3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9">
                    <a:moveTo>
                      <a:pt x="0" y="36"/>
                    </a:moveTo>
                    <a:lnTo>
                      <a:pt x="125" y="0"/>
                    </a:lnTo>
                    <a:lnTo>
                      <a:pt x="92" y="11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2">
                <a:extLst>
                  <a:ext uri="{FF2B5EF4-FFF2-40B4-BE49-F238E27FC236}">
                    <a16:creationId xmlns:a16="http://schemas.microsoft.com/office/drawing/2014/main" id="{D6FFF16F-E7B4-4947-404B-BF765C515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1101" y="1758950"/>
                <a:ext cx="808038" cy="1143000"/>
              </a:xfrm>
              <a:custGeom>
                <a:avLst/>
                <a:gdLst>
                  <a:gd name="T0" fmla="*/ 37 w 215"/>
                  <a:gd name="T1" fmla="*/ 302 h 304"/>
                  <a:gd name="T2" fmla="*/ 36 w 215"/>
                  <a:gd name="T3" fmla="*/ 266 h 304"/>
                  <a:gd name="T4" fmla="*/ 71 w 215"/>
                  <a:gd name="T5" fmla="*/ 89 h 304"/>
                  <a:gd name="T6" fmla="*/ 103 w 215"/>
                  <a:gd name="T7" fmla="*/ 48 h 304"/>
                  <a:gd name="T8" fmla="*/ 119 w 215"/>
                  <a:gd name="T9" fmla="*/ 39 h 304"/>
                  <a:gd name="T10" fmla="*/ 133 w 215"/>
                  <a:gd name="T11" fmla="*/ 36 h 304"/>
                  <a:gd name="T12" fmla="*/ 146 w 215"/>
                  <a:gd name="T13" fmla="*/ 39 h 304"/>
                  <a:gd name="T14" fmla="*/ 165 w 215"/>
                  <a:gd name="T15" fmla="*/ 55 h 304"/>
                  <a:gd name="T16" fmla="*/ 180 w 215"/>
                  <a:gd name="T17" fmla="*/ 90 h 304"/>
                  <a:gd name="T18" fmla="*/ 215 w 215"/>
                  <a:gd name="T19" fmla="*/ 81 h 304"/>
                  <a:gd name="T20" fmla="*/ 184 w 215"/>
                  <a:gd name="T21" fmla="*/ 23 h 304"/>
                  <a:gd name="T22" fmla="*/ 160 w 215"/>
                  <a:gd name="T23" fmla="*/ 6 h 304"/>
                  <a:gd name="T24" fmla="*/ 133 w 215"/>
                  <a:gd name="T25" fmla="*/ 0 h 304"/>
                  <a:gd name="T26" fmla="*/ 106 w 215"/>
                  <a:gd name="T27" fmla="*/ 5 h 304"/>
                  <a:gd name="T28" fmla="*/ 64 w 215"/>
                  <a:gd name="T29" fmla="*/ 35 h 304"/>
                  <a:gd name="T30" fmla="*/ 18 w 215"/>
                  <a:gd name="T31" fmla="*/ 125 h 304"/>
                  <a:gd name="T32" fmla="*/ 0 w 215"/>
                  <a:gd name="T33" fmla="*/ 266 h 304"/>
                  <a:gd name="T34" fmla="*/ 1 w 215"/>
                  <a:gd name="T35" fmla="*/ 304 h 304"/>
                  <a:gd name="T36" fmla="*/ 37 w 215"/>
                  <a:gd name="T37" fmla="*/ 30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5" h="304">
                    <a:moveTo>
                      <a:pt x="37" y="302"/>
                    </a:moveTo>
                    <a:cubicBezTo>
                      <a:pt x="36" y="289"/>
                      <a:pt x="36" y="277"/>
                      <a:pt x="36" y="266"/>
                    </a:cubicBezTo>
                    <a:cubicBezTo>
                      <a:pt x="35" y="185"/>
                      <a:pt x="51" y="126"/>
                      <a:pt x="71" y="89"/>
                    </a:cubicBezTo>
                    <a:cubicBezTo>
                      <a:pt x="81" y="70"/>
                      <a:pt x="93" y="56"/>
                      <a:pt x="103" y="48"/>
                    </a:cubicBezTo>
                    <a:cubicBezTo>
                      <a:pt x="109" y="44"/>
                      <a:pt x="114" y="41"/>
                      <a:pt x="119" y="39"/>
                    </a:cubicBezTo>
                    <a:cubicBezTo>
                      <a:pt x="124" y="37"/>
                      <a:pt x="128" y="36"/>
                      <a:pt x="133" y="36"/>
                    </a:cubicBezTo>
                    <a:cubicBezTo>
                      <a:pt x="137" y="36"/>
                      <a:pt x="141" y="37"/>
                      <a:pt x="146" y="39"/>
                    </a:cubicBezTo>
                    <a:cubicBezTo>
                      <a:pt x="152" y="42"/>
                      <a:pt x="158" y="47"/>
                      <a:pt x="165" y="55"/>
                    </a:cubicBezTo>
                    <a:cubicBezTo>
                      <a:pt x="171" y="64"/>
                      <a:pt x="176" y="75"/>
                      <a:pt x="180" y="90"/>
                    </a:cubicBezTo>
                    <a:cubicBezTo>
                      <a:pt x="215" y="81"/>
                      <a:pt x="215" y="81"/>
                      <a:pt x="215" y="81"/>
                    </a:cubicBezTo>
                    <a:cubicBezTo>
                      <a:pt x="208" y="56"/>
                      <a:pt x="198" y="37"/>
                      <a:pt x="184" y="23"/>
                    </a:cubicBezTo>
                    <a:cubicBezTo>
                      <a:pt x="177" y="16"/>
                      <a:pt x="169" y="10"/>
                      <a:pt x="160" y="6"/>
                    </a:cubicBezTo>
                    <a:cubicBezTo>
                      <a:pt x="151" y="2"/>
                      <a:pt x="142" y="0"/>
                      <a:pt x="133" y="0"/>
                    </a:cubicBezTo>
                    <a:cubicBezTo>
                      <a:pt x="124" y="0"/>
                      <a:pt x="115" y="2"/>
                      <a:pt x="106" y="5"/>
                    </a:cubicBezTo>
                    <a:cubicBezTo>
                      <a:pt x="91" y="11"/>
                      <a:pt x="77" y="21"/>
                      <a:pt x="64" y="35"/>
                    </a:cubicBezTo>
                    <a:cubicBezTo>
                      <a:pt x="45" y="57"/>
                      <a:pt x="29" y="86"/>
                      <a:pt x="18" y="125"/>
                    </a:cubicBezTo>
                    <a:cubicBezTo>
                      <a:pt x="6" y="163"/>
                      <a:pt x="0" y="210"/>
                      <a:pt x="0" y="266"/>
                    </a:cubicBezTo>
                    <a:cubicBezTo>
                      <a:pt x="0" y="278"/>
                      <a:pt x="0" y="291"/>
                      <a:pt x="1" y="304"/>
                    </a:cubicBezTo>
                    <a:lnTo>
                      <a:pt x="37" y="30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55156380-07BC-BBE5-49C0-09DD728F1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9138" y="1214438"/>
                <a:ext cx="203200" cy="187325"/>
              </a:xfrm>
              <a:custGeom>
                <a:avLst/>
                <a:gdLst>
                  <a:gd name="T0" fmla="*/ 0 w 128"/>
                  <a:gd name="T1" fmla="*/ 35 h 118"/>
                  <a:gd name="T2" fmla="*/ 128 w 128"/>
                  <a:gd name="T3" fmla="*/ 0 h 118"/>
                  <a:gd name="T4" fmla="*/ 92 w 128"/>
                  <a:gd name="T5" fmla="*/ 118 h 118"/>
                  <a:gd name="T6" fmla="*/ 0 w 128"/>
                  <a:gd name="T7" fmla="*/ 3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8">
                    <a:moveTo>
                      <a:pt x="0" y="35"/>
                    </a:moveTo>
                    <a:lnTo>
                      <a:pt x="128" y="0"/>
                    </a:lnTo>
                    <a:lnTo>
                      <a:pt x="92" y="11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44859341-9283-184D-EAEF-4F9401104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8" y="815975"/>
                <a:ext cx="920750" cy="1544638"/>
              </a:xfrm>
              <a:custGeom>
                <a:avLst/>
                <a:gdLst>
                  <a:gd name="T0" fmla="*/ 45 w 245"/>
                  <a:gd name="T1" fmla="*/ 406 h 411"/>
                  <a:gd name="T2" fmla="*/ 36 w 245"/>
                  <a:gd name="T3" fmla="*/ 268 h 411"/>
                  <a:gd name="T4" fmla="*/ 45 w 245"/>
                  <a:gd name="T5" fmla="*/ 159 h 411"/>
                  <a:gd name="T6" fmla="*/ 60 w 245"/>
                  <a:gd name="T7" fmla="*/ 101 h 411"/>
                  <a:gd name="T8" fmla="*/ 91 w 245"/>
                  <a:gd name="T9" fmla="*/ 50 h 411"/>
                  <a:gd name="T10" fmla="*/ 107 w 245"/>
                  <a:gd name="T11" fmla="*/ 39 h 411"/>
                  <a:gd name="T12" fmla="*/ 123 w 245"/>
                  <a:gd name="T13" fmla="*/ 36 h 411"/>
                  <a:gd name="T14" fmla="*/ 144 w 245"/>
                  <a:gd name="T15" fmla="*/ 41 h 411"/>
                  <a:gd name="T16" fmla="*/ 179 w 245"/>
                  <a:gd name="T17" fmla="*/ 70 h 411"/>
                  <a:gd name="T18" fmla="*/ 211 w 245"/>
                  <a:gd name="T19" fmla="*/ 127 h 411"/>
                  <a:gd name="T20" fmla="*/ 245 w 245"/>
                  <a:gd name="T21" fmla="*/ 112 h 411"/>
                  <a:gd name="T22" fmla="*/ 191 w 245"/>
                  <a:gd name="T23" fmla="*/ 31 h 411"/>
                  <a:gd name="T24" fmla="*/ 159 w 245"/>
                  <a:gd name="T25" fmla="*/ 8 h 411"/>
                  <a:gd name="T26" fmla="*/ 123 w 245"/>
                  <a:gd name="T27" fmla="*/ 0 h 411"/>
                  <a:gd name="T28" fmla="*/ 96 w 245"/>
                  <a:gd name="T29" fmla="*/ 5 h 411"/>
                  <a:gd name="T30" fmla="*/ 56 w 245"/>
                  <a:gd name="T31" fmla="*/ 35 h 411"/>
                  <a:gd name="T32" fmla="*/ 15 w 245"/>
                  <a:gd name="T33" fmla="*/ 124 h 411"/>
                  <a:gd name="T34" fmla="*/ 0 w 245"/>
                  <a:gd name="T35" fmla="*/ 268 h 411"/>
                  <a:gd name="T36" fmla="*/ 9 w 245"/>
                  <a:gd name="T37" fmla="*/ 411 h 411"/>
                  <a:gd name="T38" fmla="*/ 45 w 245"/>
                  <a:gd name="T39" fmla="*/ 40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5" h="411">
                    <a:moveTo>
                      <a:pt x="45" y="406"/>
                    </a:moveTo>
                    <a:cubicBezTo>
                      <a:pt x="39" y="355"/>
                      <a:pt x="36" y="309"/>
                      <a:pt x="36" y="268"/>
                    </a:cubicBezTo>
                    <a:cubicBezTo>
                      <a:pt x="36" y="226"/>
                      <a:pt x="39" y="189"/>
                      <a:pt x="45" y="159"/>
                    </a:cubicBezTo>
                    <a:cubicBezTo>
                      <a:pt x="49" y="136"/>
                      <a:pt x="54" y="117"/>
                      <a:pt x="60" y="101"/>
                    </a:cubicBezTo>
                    <a:cubicBezTo>
                      <a:pt x="69" y="77"/>
                      <a:pt x="80" y="60"/>
                      <a:pt x="91" y="50"/>
                    </a:cubicBezTo>
                    <a:cubicBezTo>
                      <a:pt x="97" y="45"/>
                      <a:pt x="102" y="42"/>
                      <a:pt x="107" y="39"/>
                    </a:cubicBezTo>
                    <a:cubicBezTo>
                      <a:pt x="112" y="37"/>
                      <a:pt x="118" y="36"/>
                      <a:pt x="123" y="36"/>
                    </a:cubicBezTo>
                    <a:cubicBezTo>
                      <a:pt x="129" y="36"/>
                      <a:pt x="136" y="38"/>
                      <a:pt x="144" y="41"/>
                    </a:cubicBezTo>
                    <a:cubicBezTo>
                      <a:pt x="155" y="46"/>
                      <a:pt x="167" y="56"/>
                      <a:pt x="179" y="70"/>
                    </a:cubicBezTo>
                    <a:cubicBezTo>
                      <a:pt x="190" y="84"/>
                      <a:pt x="202" y="103"/>
                      <a:pt x="211" y="127"/>
                    </a:cubicBezTo>
                    <a:cubicBezTo>
                      <a:pt x="245" y="112"/>
                      <a:pt x="245" y="112"/>
                      <a:pt x="245" y="112"/>
                    </a:cubicBezTo>
                    <a:cubicBezTo>
                      <a:pt x="230" y="78"/>
                      <a:pt x="212" y="51"/>
                      <a:pt x="191" y="31"/>
                    </a:cubicBezTo>
                    <a:cubicBezTo>
                      <a:pt x="181" y="22"/>
                      <a:pt x="170" y="14"/>
                      <a:pt x="159" y="8"/>
                    </a:cubicBezTo>
                    <a:cubicBezTo>
                      <a:pt x="147" y="3"/>
                      <a:pt x="135" y="0"/>
                      <a:pt x="123" y="0"/>
                    </a:cubicBezTo>
                    <a:cubicBezTo>
                      <a:pt x="114" y="0"/>
                      <a:pt x="105" y="2"/>
                      <a:pt x="96" y="5"/>
                    </a:cubicBezTo>
                    <a:cubicBezTo>
                      <a:pt x="81" y="10"/>
                      <a:pt x="68" y="21"/>
                      <a:pt x="56" y="35"/>
                    </a:cubicBezTo>
                    <a:cubicBezTo>
                      <a:pt x="39" y="56"/>
                      <a:pt x="25" y="85"/>
                      <a:pt x="15" y="124"/>
                    </a:cubicBezTo>
                    <a:cubicBezTo>
                      <a:pt x="6" y="162"/>
                      <a:pt x="0" y="210"/>
                      <a:pt x="0" y="268"/>
                    </a:cubicBezTo>
                    <a:cubicBezTo>
                      <a:pt x="0" y="310"/>
                      <a:pt x="3" y="358"/>
                      <a:pt x="9" y="411"/>
                    </a:cubicBezTo>
                    <a:lnTo>
                      <a:pt x="45" y="4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25">
                <a:extLst>
                  <a:ext uri="{FF2B5EF4-FFF2-40B4-BE49-F238E27FC236}">
                    <a16:creationId xmlns:a16="http://schemas.microsoft.com/office/drawing/2014/main" id="{7B054E64-CED2-D64D-80E3-13160E927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0576" y="4502150"/>
                <a:ext cx="406400" cy="2825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3">
                <a:extLst>
                  <a:ext uri="{FF2B5EF4-FFF2-40B4-BE49-F238E27FC236}">
                    <a16:creationId xmlns:a16="http://schemas.microsoft.com/office/drawing/2014/main" id="{79A9759B-FB48-B6DB-6049-8123CDCC4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638" y="2608263"/>
                <a:ext cx="404813" cy="282575"/>
              </a:xfrm>
              <a:prstGeom prst="rect">
                <a:avLst/>
              </a:pr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6">
                <a:extLst>
                  <a:ext uri="{FF2B5EF4-FFF2-40B4-BE49-F238E27FC236}">
                    <a16:creationId xmlns:a16="http://schemas.microsoft.com/office/drawing/2014/main" id="{B2B84345-E09A-B2F7-BE0E-046C837DF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6" y="3402013"/>
                <a:ext cx="458788" cy="3190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43">
                <a:extLst>
                  <a:ext uri="{FF2B5EF4-FFF2-40B4-BE49-F238E27FC236}">
                    <a16:creationId xmlns:a16="http://schemas.microsoft.com/office/drawing/2014/main" id="{EB5F9BB8-08B6-5AA2-6DB1-62AF48470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3613" y="1739900"/>
                <a:ext cx="454025" cy="320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D22A932-C81C-A21C-004A-0E3E4A6B3ECE}"/>
                </a:ext>
              </a:extLst>
            </p:cNvPr>
            <p:cNvSpPr txBox="1"/>
            <p:nvPr/>
          </p:nvSpPr>
          <p:spPr>
            <a:xfrm>
              <a:off x="8513204" y="403820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FEAE891-D9B0-C6A7-36B6-934A073F5199}"/>
                </a:ext>
              </a:extLst>
            </p:cNvPr>
            <p:cNvSpPr txBox="1"/>
            <p:nvPr/>
          </p:nvSpPr>
          <p:spPr>
            <a:xfrm>
              <a:off x="8449199" y="3344201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A0DB2F0-A4AE-EB0A-8643-2479CCBA80C4}"/>
                </a:ext>
              </a:extLst>
            </p:cNvPr>
            <p:cNvSpPr txBox="1"/>
            <p:nvPr/>
          </p:nvSpPr>
          <p:spPr>
            <a:xfrm>
              <a:off x="9240520" y="2820355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5CD551E-FDA0-D47F-41C0-919D07DDFCC0}"/>
                </a:ext>
              </a:extLst>
            </p:cNvPr>
            <p:cNvSpPr txBox="1"/>
            <p:nvPr/>
          </p:nvSpPr>
          <p:spPr>
            <a:xfrm>
              <a:off x="11093771" y="227445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4</a:t>
              </a:r>
            </a:p>
          </p:txBody>
        </p:sp>
      </p:grpSp>
      <p:grpSp>
        <p:nvGrpSpPr>
          <p:cNvPr id="203" name="Группа 202">
            <a:extLst>
              <a:ext uri="{FF2B5EF4-FFF2-40B4-BE49-F238E27FC236}">
                <a16:creationId xmlns:a16="http://schemas.microsoft.com/office/drawing/2014/main" id="{8AFB1B6E-D5DE-E881-54FE-87495F8AB805}"/>
              </a:ext>
            </a:extLst>
          </p:cNvPr>
          <p:cNvGrpSpPr/>
          <p:nvPr/>
        </p:nvGrpSpPr>
        <p:grpSpPr>
          <a:xfrm>
            <a:off x="12450610" y="800541"/>
            <a:ext cx="5152397" cy="6021031"/>
            <a:chOff x="7051097" y="800541"/>
            <a:chExt cx="5152397" cy="6021031"/>
          </a:xfrm>
        </p:grpSpPr>
        <p:pic>
          <p:nvPicPr>
            <p:cNvPr id="204" name="Picture 4">
              <a:extLst>
                <a:ext uri="{FF2B5EF4-FFF2-40B4-BE49-F238E27FC236}">
                  <a16:creationId xmlns:a16="http://schemas.microsoft.com/office/drawing/2014/main" id="{5453DBC9-988C-2E06-1C6B-083B9E521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37"/>
            <a:stretch/>
          </p:blipFill>
          <p:spPr bwMode="auto">
            <a:xfrm>
              <a:off x="7051097" y="800541"/>
              <a:ext cx="5152397" cy="4910841"/>
            </a:xfrm>
            <a:prstGeom prst="rect">
              <a:avLst/>
            </a:prstGeom>
            <a:noFill/>
          </p:spPr>
        </p:pic>
        <p:pic>
          <p:nvPicPr>
            <p:cNvPr id="205" name="Рисунок 204">
              <a:extLst>
                <a:ext uri="{FF2B5EF4-FFF2-40B4-BE49-F238E27FC236}">
                  <a16:creationId xmlns:a16="http://schemas.microsoft.com/office/drawing/2014/main" id="{D631F204-F9CB-8468-26F3-B68DF169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201" y="3602038"/>
              <a:ext cx="2542465" cy="3219534"/>
            </a:xfrm>
            <a:prstGeom prst="rect">
              <a:avLst/>
            </a:prstGeom>
          </p:spPr>
        </p:pic>
      </p:grpSp>
      <p:pic>
        <p:nvPicPr>
          <p:cNvPr id="209" name="Picture 4">
            <a:extLst>
              <a:ext uri="{FF2B5EF4-FFF2-40B4-BE49-F238E27FC236}">
                <a16:creationId xmlns:a16="http://schemas.microsoft.com/office/drawing/2014/main" id="{24CE5A89-0B15-8234-8B13-C62E8967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2" y="7004691"/>
            <a:ext cx="1771223" cy="5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0">
            <a:extLst>
              <a:ext uri="{FF2B5EF4-FFF2-40B4-BE49-F238E27FC236}">
                <a16:creationId xmlns:a16="http://schemas.microsoft.com/office/drawing/2014/main" id="{19AC0F3B-BFAE-9652-E700-6DC5C6FC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89" y="6935712"/>
            <a:ext cx="1928880" cy="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6">
            <a:extLst>
              <a:ext uri="{FF2B5EF4-FFF2-40B4-BE49-F238E27FC236}">
                <a16:creationId xmlns:a16="http://schemas.microsoft.com/office/drawing/2014/main" id="{E53DA97C-F9B7-4BDF-A64A-D727121A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" y="6609685"/>
            <a:ext cx="2281019" cy="11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Группа 211">
            <a:extLst>
              <a:ext uri="{FF2B5EF4-FFF2-40B4-BE49-F238E27FC236}">
                <a16:creationId xmlns:a16="http://schemas.microsoft.com/office/drawing/2014/main" id="{88888F93-6A11-EE56-2C10-D83D07109D33}"/>
              </a:ext>
            </a:extLst>
          </p:cNvPr>
          <p:cNvGrpSpPr/>
          <p:nvPr/>
        </p:nvGrpSpPr>
        <p:grpSpPr>
          <a:xfrm>
            <a:off x="-6592075" y="1041473"/>
            <a:ext cx="6381644" cy="1149333"/>
            <a:chOff x="325119" y="1041473"/>
            <a:chExt cx="6381644" cy="1149333"/>
          </a:xfrm>
        </p:grpSpPr>
        <p:sp>
          <p:nvSpPr>
            <p:cNvPr id="213" name="Прямоугольник: скругленные углы 212">
              <a:extLst>
                <a:ext uri="{FF2B5EF4-FFF2-40B4-BE49-F238E27FC236}">
                  <a16:creationId xmlns:a16="http://schemas.microsoft.com/office/drawing/2014/main" id="{F1769236-17DD-1F97-96A4-EC01A730309A}"/>
                </a:ext>
              </a:extLst>
            </p:cNvPr>
            <p:cNvSpPr/>
            <p:nvPr/>
          </p:nvSpPr>
          <p:spPr>
            <a:xfrm>
              <a:off x="325119" y="1041473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14" name="Группа 213">
              <a:extLst>
                <a:ext uri="{FF2B5EF4-FFF2-40B4-BE49-F238E27FC236}">
                  <a16:creationId xmlns:a16="http://schemas.microsoft.com/office/drawing/2014/main" id="{8E67D775-49E7-84A0-C312-9EA7759331E4}"/>
                </a:ext>
              </a:extLst>
            </p:cNvPr>
            <p:cNvGrpSpPr/>
            <p:nvPr/>
          </p:nvGrpSpPr>
          <p:grpSpPr>
            <a:xfrm>
              <a:off x="509986" y="1181471"/>
              <a:ext cx="540000" cy="461665"/>
              <a:chOff x="-1557261" y="355623"/>
              <a:chExt cx="540000" cy="461665"/>
            </a:xfrm>
          </p:grpSpPr>
          <p:sp>
            <p:nvSpPr>
              <p:cNvPr id="216" name="Прямоугольник: скругленные углы 215">
                <a:extLst>
                  <a:ext uri="{FF2B5EF4-FFF2-40B4-BE49-F238E27FC236}">
                    <a16:creationId xmlns:a16="http://schemas.microsoft.com/office/drawing/2014/main" id="{5295576A-9423-8FB2-BC16-DA5A6FFB6009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1FE454A0-0F1F-9F8A-0E9D-6750A3994802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F3F96F2-C528-1979-718D-8193E5ACE6A2}"/>
                </a:ext>
              </a:extLst>
            </p:cNvPr>
            <p:cNvSpPr txBox="1"/>
            <p:nvPr/>
          </p:nvSpPr>
          <p:spPr>
            <a:xfrm>
              <a:off x="1366966" y="1183952"/>
              <a:ext cx="52449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Создание 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MVP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Закрытый запуск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Операции по идентификации  </a:t>
              </a:r>
              <a:endParaRPr lang="ru-RU" sz="14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218" name="Группа 217">
            <a:extLst>
              <a:ext uri="{FF2B5EF4-FFF2-40B4-BE49-F238E27FC236}">
                <a16:creationId xmlns:a16="http://schemas.microsoft.com/office/drawing/2014/main" id="{B39DFB01-6B3C-C5C0-6758-37CE92BD4D88}"/>
              </a:ext>
            </a:extLst>
          </p:cNvPr>
          <p:cNvGrpSpPr/>
          <p:nvPr/>
        </p:nvGrpSpPr>
        <p:grpSpPr>
          <a:xfrm>
            <a:off x="-6582928" y="3533091"/>
            <a:ext cx="6381644" cy="1149333"/>
            <a:chOff x="334266" y="3533091"/>
            <a:chExt cx="6381644" cy="1149333"/>
          </a:xfrm>
        </p:grpSpPr>
        <p:sp>
          <p:nvSpPr>
            <p:cNvPr id="219" name="Прямоугольник: скругленные углы 218">
              <a:extLst>
                <a:ext uri="{FF2B5EF4-FFF2-40B4-BE49-F238E27FC236}">
                  <a16:creationId xmlns:a16="http://schemas.microsoft.com/office/drawing/2014/main" id="{22846C36-C63C-357B-8C81-615E0B104D5F}"/>
                </a:ext>
              </a:extLst>
            </p:cNvPr>
            <p:cNvSpPr/>
            <p:nvPr/>
          </p:nvSpPr>
          <p:spPr>
            <a:xfrm>
              <a:off x="334266" y="3533091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20" name="Группа 219">
              <a:extLst>
                <a:ext uri="{FF2B5EF4-FFF2-40B4-BE49-F238E27FC236}">
                  <a16:creationId xmlns:a16="http://schemas.microsoft.com/office/drawing/2014/main" id="{9F461C22-7922-6F08-E7C5-973194AB2638}"/>
                </a:ext>
              </a:extLst>
            </p:cNvPr>
            <p:cNvGrpSpPr/>
            <p:nvPr/>
          </p:nvGrpSpPr>
          <p:grpSpPr>
            <a:xfrm>
              <a:off x="509986" y="3661313"/>
              <a:ext cx="540000" cy="461665"/>
              <a:chOff x="-1557261" y="355623"/>
              <a:chExt cx="540000" cy="461665"/>
            </a:xfrm>
          </p:grpSpPr>
          <p:sp>
            <p:nvSpPr>
              <p:cNvPr id="222" name="Прямоугольник: скругленные углы 221">
                <a:extLst>
                  <a:ext uri="{FF2B5EF4-FFF2-40B4-BE49-F238E27FC236}">
                    <a16:creationId xmlns:a16="http://schemas.microsoft.com/office/drawing/2014/main" id="{24FBB0D7-389E-2628-793F-24C478A490A1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87B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2F021BEA-8A55-8FA7-5805-CA97C66F4ADF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3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3E264F8-1B2B-2671-ABC2-E40E9394682C}"/>
                </a:ext>
              </a:extLst>
            </p:cNvPr>
            <p:cNvSpPr txBox="1"/>
            <p:nvPr/>
          </p:nvSpPr>
          <p:spPr>
            <a:xfrm>
              <a:off x="1322062" y="3650000"/>
              <a:ext cx="52242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Создание 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ru-RU" dirty="0" err="1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биржы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Интеграция с сервисами Т</a:t>
              </a:r>
              <a:r>
                <a:rPr lang="en-US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-</a:t>
              </a:r>
              <a:r>
                <a:rPr lang="ru-RU" sz="1800" dirty="0">
                  <a:solidFill>
                    <a:schemeClr val="bg1"/>
                  </a:solidFill>
                  <a:effectLst/>
                  <a:latin typeface="Tinkoff Sans Medium" panose="02000806050000020004" pitchFamily="50" charset="-52"/>
                  <a:ea typeface="Tinkoff Sans Medium" panose="02000806050000020004" pitchFamily="50" charset="-52"/>
                  <a:cs typeface="Times New Roman" panose="02020603050405020304" pitchFamily="18" charset="0"/>
                </a:rPr>
                <a:t>Б</a:t>
              </a: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анка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Добавление комиссии</a:t>
              </a:r>
            </a:p>
          </p:txBody>
        </p:sp>
      </p:grpSp>
      <p:grpSp>
        <p:nvGrpSpPr>
          <p:cNvPr id="224" name="Группа 223">
            <a:extLst>
              <a:ext uri="{FF2B5EF4-FFF2-40B4-BE49-F238E27FC236}">
                <a16:creationId xmlns:a16="http://schemas.microsoft.com/office/drawing/2014/main" id="{3195E262-C86F-B4DC-3929-5C93CAFABBF8}"/>
              </a:ext>
            </a:extLst>
          </p:cNvPr>
          <p:cNvGrpSpPr/>
          <p:nvPr/>
        </p:nvGrpSpPr>
        <p:grpSpPr>
          <a:xfrm>
            <a:off x="-6591804" y="2287282"/>
            <a:ext cx="6381644" cy="1149333"/>
            <a:chOff x="325390" y="2287282"/>
            <a:chExt cx="6381644" cy="1149333"/>
          </a:xfrm>
        </p:grpSpPr>
        <p:sp>
          <p:nvSpPr>
            <p:cNvPr id="225" name="Прямоугольник: скругленные углы 224">
              <a:extLst>
                <a:ext uri="{FF2B5EF4-FFF2-40B4-BE49-F238E27FC236}">
                  <a16:creationId xmlns:a16="http://schemas.microsoft.com/office/drawing/2014/main" id="{05B7BAA0-F16D-D69B-3D0C-74DAA2DFE399}"/>
                </a:ext>
              </a:extLst>
            </p:cNvPr>
            <p:cNvSpPr/>
            <p:nvPr/>
          </p:nvSpPr>
          <p:spPr>
            <a:xfrm>
              <a:off x="325390" y="2287282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26" name="Группа 225">
              <a:extLst>
                <a:ext uri="{FF2B5EF4-FFF2-40B4-BE49-F238E27FC236}">
                  <a16:creationId xmlns:a16="http://schemas.microsoft.com/office/drawing/2014/main" id="{BDD48101-B831-24E5-6F48-DB1377526FC9}"/>
                </a:ext>
              </a:extLst>
            </p:cNvPr>
            <p:cNvGrpSpPr/>
            <p:nvPr/>
          </p:nvGrpSpPr>
          <p:grpSpPr>
            <a:xfrm>
              <a:off x="514977" y="2424857"/>
              <a:ext cx="540000" cy="461665"/>
              <a:chOff x="-1557261" y="355623"/>
              <a:chExt cx="540000" cy="461665"/>
            </a:xfrm>
          </p:grpSpPr>
          <p:sp>
            <p:nvSpPr>
              <p:cNvPr id="228" name="Прямоугольник: скругленные углы 227">
                <a:extLst>
                  <a:ext uri="{FF2B5EF4-FFF2-40B4-BE49-F238E27FC236}">
                    <a16:creationId xmlns:a16="http://schemas.microsoft.com/office/drawing/2014/main" id="{E2A623D3-F228-EE5A-E9E3-4A8DDD8D92A4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F4644C1-B9A6-DA59-8664-42B92DDC66CD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87C4B6C-4578-FF44-D7C8-E02B3CC1E9B8}"/>
                </a:ext>
              </a:extLst>
            </p:cNvPr>
            <p:cNvSpPr txBox="1"/>
            <p:nvPr/>
          </p:nvSpPr>
          <p:spPr>
            <a:xfrm>
              <a:off x="1324397" y="2430706"/>
              <a:ext cx="51959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Интеграция скоринг системы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Введение службы поддержки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 Проработка системы безопасности  </a:t>
              </a:r>
            </a:p>
          </p:txBody>
        </p:sp>
      </p:grpSp>
      <p:grpSp>
        <p:nvGrpSpPr>
          <p:cNvPr id="230" name="Группа 229">
            <a:extLst>
              <a:ext uri="{FF2B5EF4-FFF2-40B4-BE49-F238E27FC236}">
                <a16:creationId xmlns:a16="http://schemas.microsoft.com/office/drawing/2014/main" id="{480AAD32-049F-4234-AEF8-D8AA701F60C9}"/>
              </a:ext>
            </a:extLst>
          </p:cNvPr>
          <p:cNvGrpSpPr/>
          <p:nvPr/>
        </p:nvGrpSpPr>
        <p:grpSpPr>
          <a:xfrm>
            <a:off x="-6592075" y="4778900"/>
            <a:ext cx="6381644" cy="1149333"/>
            <a:chOff x="325119" y="4778900"/>
            <a:chExt cx="6381644" cy="1149333"/>
          </a:xfrm>
        </p:grpSpPr>
        <p:sp>
          <p:nvSpPr>
            <p:cNvPr id="231" name="Прямоугольник: скругленные углы 230">
              <a:extLst>
                <a:ext uri="{FF2B5EF4-FFF2-40B4-BE49-F238E27FC236}">
                  <a16:creationId xmlns:a16="http://schemas.microsoft.com/office/drawing/2014/main" id="{1A25C045-6545-B987-2857-099C84877144}"/>
                </a:ext>
              </a:extLst>
            </p:cNvPr>
            <p:cNvSpPr/>
            <p:nvPr/>
          </p:nvSpPr>
          <p:spPr>
            <a:xfrm>
              <a:off x="325119" y="4778900"/>
              <a:ext cx="6381644" cy="11493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grpSp>
          <p:nvGrpSpPr>
            <p:cNvPr id="232" name="Группа 231">
              <a:extLst>
                <a:ext uri="{FF2B5EF4-FFF2-40B4-BE49-F238E27FC236}">
                  <a16:creationId xmlns:a16="http://schemas.microsoft.com/office/drawing/2014/main" id="{A71604E6-1AD3-840D-A710-1B56F03CA54F}"/>
                </a:ext>
              </a:extLst>
            </p:cNvPr>
            <p:cNvGrpSpPr/>
            <p:nvPr/>
          </p:nvGrpSpPr>
          <p:grpSpPr>
            <a:xfrm>
              <a:off x="509985" y="4916475"/>
              <a:ext cx="540000" cy="461665"/>
              <a:chOff x="-1557261" y="355623"/>
              <a:chExt cx="540000" cy="461665"/>
            </a:xfrm>
          </p:grpSpPr>
          <p:sp>
            <p:nvSpPr>
              <p:cNvPr id="255" name="Прямоугольник: скругленные углы 254">
                <a:extLst>
                  <a:ext uri="{FF2B5EF4-FFF2-40B4-BE49-F238E27FC236}">
                    <a16:creationId xmlns:a16="http://schemas.microsoft.com/office/drawing/2014/main" id="{6C5A0FDF-3835-B14D-B19F-75EBEC6C345C}"/>
                  </a:ext>
                </a:extLst>
              </p:cNvPr>
              <p:cNvSpPr/>
              <p:nvPr/>
            </p:nvSpPr>
            <p:spPr>
              <a:xfrm>
                <a:off x="-1557261" y="387406"/>
                <a:ext cx="540000" cy="360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B0734BC2-7229-5B5A-7DB0-3E529A8EE128}"/>
                  </a:ext>
                </a:extLst>
              </p:cNvPr>
              <p:cNvSpPr txBox="1"/>
              <p:nvPr/>
            </p:nvSpPr>
            <p:spPr>
              <a:xfrm>
                <a:off x="-1451033" y="355623"/>
                <a:ext cx="3475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4</a:t>
                </a:r>
                <a:endPara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69FE487-9656-7263-213B-E3E6D03FA3AC}"/>
                </a:ext>
              </a:extLst>
            </p:cNvPr>
            <p:cNvSpPr txBox="1"/>
            <p:nvPr/>
          </p:nvSpPr>
          <p:spPr>
            <a:xfrm>
              <a:off x="1330378" y="4924188"/>
              <a:ext cx="40568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 Добавление сложных сервисов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(Коллективное финансирование)</a:t>
              </a:r>
              <a:b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 Геймификация </a:t>
              </a:r>
            </a:p>
          </p:txBody>
        </p:sp>
        <p:grpSp>
          <p:nvGrpSpPr>
            <p:cNvPr id="234" name="Группа 233">
              <a:extLst>
                <a:ext uri="{FF2B5EF4-FFF2-40B4-BE49-F238E27FC236}">
                  <a16:creationId xmlns:a16="http://schemas.microsoft.com/office/drawing/2014/main" id="{D55977C5-C736-4A69-5380-B6067155D40E}"/>
                </a:ext>
              </a:extLst>
            </p:cNvPr>
            <p:cNvGrpSpPr/>
            <p:nvPr/>
          </p:nvGrpSpPr>
          <p:grpSpPr>
            <a:xfrm>
              <a:off x="5302320" y="4795836"/>
              <a:ext cx="428481" cy="490731"/>
              <a:chOff x="314655" y="1571235"/>
              <a:chExt cx="2116130" cy="2423562"/>
            </a:xfrm>
          </p:grpSpPr>
          <p:sp>
            <p:nvSpPr>
              <p:cNvPr id="253" name="Овал 252">
                <a:extLst>
                  <a:ext uri="{FF2B5EF4-FFF2-40B4-BE49-F238E27FC236}">
                    <a16:creationId xmlns:a16="http://schemas.microsoft.com/office/drawing/2014/main" id="{618AF3E5-3795-803A-4161-EED79C2C2067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4" name="Рисунок 253">
                <a:extLst>
                  <a:ext uri="{FF2B5EF4-FFF2-40B4-BE49-F238E27FC236}">
                    <a16:creationId xmlns:a16="http://schemas.microsoft.com/office/drawing/2014/main" id="{593125F9-1522-8179-4475-43147EC84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35" name="Группа 234">
              <a:extLst>
                <a:ext uri="{FF2B5EF4-FFF2-40B4-BE49-F238E27FC236}">
                  <a16:creationId xmlns:a16="http://schemas.microsoft.com/office/drawing/2014/main" id="{8336308E-4135-77EC-D9A3-365E9D863CB0}"/>
                </a:ext>
              </a:extLst>
            </p:cNvPr>
            <p:cNvGrpSpPr/>
            <p:nvPr/>
          </p:nvGrpSpPr>
          <p:grpSpPr>
            <a:xfrm>
              <a:off x="5671557" y="5335050"/>
              <a:ext cx="502494" cy="524588"/>
              <a:chOff x="10111011" y="3740724"/>
              <a:chExt cx="1579159" cy="1648593"/>
            </a:xfrm>
          </p:grpSpPr>
          <p:sp>
            <p:nvSpPr>
              <p:cNvPr id="251" name="Овал 250">
                <a:extLst>
                  <a:ext uri="{FF2B5EF4-FFF2-40B4-BE49-F238E27FC236}">
                    <a16:creationId xmlns:a16="http://schemas.microsoft.com/office/drawing/2014/main" id="{98BEC3D2-A49C-6FC5-32E3-0C7DF92C06EB}"/>
                  </a:ext>
                </a:extLst>
              </p:cNvPr>
              <p:cNvSpPr/>
              <p:nvPr/>
            </p:nvSpPr>
            <p:spPr>
              <a:xfrm>
                <a:off x="10443482" y="4142629"/>
                <a:ext cx="1246688" cy="1246688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2" name="Рисунок 251">
                <a:extLst>
                  <a:ext uri="{FF2B5EF4-FFF2-40B4-BE49-F238E27FC236}">
                    <a16:creationId xmlns:a16="http://schemas.microsoft.com/office/drawing/2014/main" id="{6F69AE49-754D-16C0-8F23-5119E0FD5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011" y="3740724"/>
                <a:ext cx="1579159" cy="1579159"/>
              </a:xfrm>
              <a:prstGeom prst="rect">
                <a:avLst/>
              </a:prstGeom>
            </p:spPr>
          </p:pic>
        </p:grpSp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4F711D22-127D-7780-F9FB-78FE41F2B0B9}"/>
                </a:ext>
              </a:extLst>
            </p:cNvPr>
            <p:cNvGrpSpPr/>
            <p:nvPr/>
          </p:nvGrpSpPr>
          <p:grpSpPr>
            <a:xfrm>
              <a:off x="5787693" y="4789401"/>
              <a:ext cx="428481" cy="490731"/>
              <a:chOff x="314655" y="1571235"/>
              <a:chExt cx="2116130" cy="2423562"/>
            </a:xfrm>
          </p:grpSpPr>
          <p:sp>
            <p:nvSpPr>
              <p:cNvPr id="249" name="Овал 248">
                <a:extLst>
                  <a:ext uri="{FF2B5EF4-FFF2-40B4-BE49-F238E27FC236}">
                    <a16:creationId xmlns:a16="http://schemas.microsoft.com/office/drawing/2014/main" id="{432C359C-2EF6-F648-782C-608B82341EAE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0" name="Рисунок 249">
                <a:extLst>
                  <a:ext uri="{FF2B5EF4-FFF2-40B4-BE49-F238E27FC236}">
                    <a16:creationId xmlns:a16="http://schemas.microsoft.com/office/drawing/2014/main" id="{9ACC39CB-1BDA-FD33-CE65-2D1017DA0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37" name="Группа 236">
              <a:extLst>
                <a:ext uri="{FF2B5EF4-FFF2-40B4-BE49-F238E27FC236}">
                  <a16:creationId xmlns:a16="http://schemas.microsoft.com/office/drawing/2014/main" id="{20D99F8D-27CB-187E-FF64-021A8D84F52D}"/>
                </a:ext>
              </a:extLst>
            </p:cNvPr>
            <p:cNvGrpSpPr/>
            <p:nvPr/>
          </p:nvGrpSpPr>
          <p:grpSpPr>
            <a:xfrm>
              <a:off x="6254707" y="4795836"/>
              <a:ext cx="428481" cy="490731"/>
              <a:chOff x="314655" y="1571235"/>
              <a:chExt cx="2116130" cy="2423562"/>
            </a:xfrm>
          </p:grpSpPr>
          <p:sp>
            <p:nvSpPr>
              <p:cNvPr id="247" name="Овал 246">
                <a:extLst>
                  <a:ext uri="{FF2B5EF4-FFF2-40B4-BE49-F238E27FC236}">
                    <a16:creationId xmlns:a16="http://schemas.microsoft.com/office/drawing/2014/main" id="{EA23D17E-56D3-2540-11C7-95870D72BC8D}"/>
                  </a:ext>
                </a:extLst>
              </p:cNvPr>
              <p:cNvSpPr/>
              <p:nvPr/>
            </p:nvSpPr>
            <p:spPr>
              <a:xfrm>
                <a:off x="314655" y="2184728"/>
                <a:ext cx="1810069" cy="1810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48" name="Рисунок 247">
                <a:extLst>
                  <a:ext uri="{FF2B5EF4-FFF2-40B4-BE49-F238E27FC236}">
                    <a16:creationId xmlns:a16="http://schemas.microsoft.com/office/drawing/2014/main" id="{ADA1E16A-9571-9DAE-5C46-BF91E5D57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7" y="1571235"/>
                <a:ext cx="2069808" cy="2300412"/>
              </a:xfrm>
              <a:prstGeom prst="rect">
                <a:avLst/>
              </a:prstGeom>
            </p:spPr>
          </p:pic>
        </p:grpSp>
        <p:grpSp>
          <p:nvGrpSpPr>
            <p:cNvPr id="238" name="Группа 237">
              <a:extLst>
                <a:ext uri="{FF2B5EF4-FFF2-40B4-BE49-F238E27FC236}">
                  <a16:creationId xmlns:a16="http://schemas.microsoft.com/office/drawing/2014/main" id="{9DDA8F14-CDC1-F82A-755B-840DC22F6121}"/>
                </a:ext>
              </a:extLst>
            </p:cNvPr>
            <p:cNvGrpSpPr/>
            <p:nvPr/>
          </p:nvGrpSpPr>
          <p:grpSpPr>
            <a:xfrm rot="5400000">
              <a:off x="5951052" y="5303382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70F97502-9CA2-C1CD-D431-6ED7B85FA771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E346E512-4738-5A58-6848-8334A533017D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id="{E08685AF-9B9E-3998-6AF9-482378C74925}"/>
                </a:ext>
              </a:extLst>
            </p:cNvPr>
            <p:cNvGrpSpPr/>
            <p:nvPr/>
          </p:nvGrpSpPr>
          <p:grpSpPr>
            <a:xfrm rot="8100000">
              <a:off x="6229564" y="5331865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3F7FBC47-E686-1904-45A7-852973C5E931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DD2D0719-7944-9BB7-F823-BAA4D8CCF8EB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40" name="Группа 239">
              <a:extLst>
                <a:ext uri="{FF2B5EF4-FFF2-40B4-BE49-F238E27FC236}">
                  <a16:creationId xmlns:a16="http://schemas.microsoft.com/office/drawing/2014/main" id="{27CF2D9F-3077-A6D5-32DB-D037E4FF5919}"/>
                </a:ext>
              </a:extLst>
            </p:cNvPr>
            <p:cNvGrpSpPr/>
            <p:nvPr/>
          </p:nvGrpSpPr>
          <p:grpSpPr>
            <a:xfrm rot="2700000">
              <a:off x="5660335" y="5317764"/>
              <a:ext cx="63541" cy="73294"/>
              <a:chOff x="5953029" y="4483460"/>
              <a:chExt cx="315669" cy="364119"/>
            </a:xfrm>
            <a:solidFill>
              <a:schemeClr val="bg1"/>
            </a:solidFill>
          </p:grpSpPr>
          <p:sp>
            <p:nvSpPr>
              <p:cNvPr id="241" name="Прямоугольник 240">
                <a:extLst>
                  <a:ext uri="{FF2B5EF4-FFF2-40B4-BE49-F238E27FC236}">
                    <a16:creationId xmlns:a16="http://schemas.microsoft.com/office/drawing/2014/main" id="{3E60CC31-254E-4373-D654-812F89ED3EB5}"/>
                  </a:ext>
                </a:extLst>
              </p:cNvPr>
              <p:cNvSpPr/>
              <p:nvPr/>
            </p:nvSpPr>
            <p:spPr>
              <a:xfrm rot="2700000">
                <a:off x="5956005" y="4593246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7B190A7F-B888-5FD5-19A8-913F99D45465}"/>
                  </a:ext>
                </a:extLst>
              </p:cNvPr>
              <p:cNvSpPr/>
              <p:nvPr/>
            </p:nvSpPr>
            <p:spPr>
              <a:xfrm rot="8100000">
                <a:off x="5953029" y="4751481"/>
                <a:ext cx="315669" cy="9609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pic>
        <p:nvPicPr>
          <p:cNvPr id="260" name="Рисунок 259">
            <a:extLst>
              <a:ext uri="{FF2B5EF4-FFF2-40B4-BE49-F238E27FC236}">
                <a16:creationId xmlns:a16="http://schemas.microsoft.com/office/drawing/2014/main" id="{0654E4AD-CE3A-B668-AAA4-FE4B5EEB1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2227" y="2377574"/>
            <a:ext cx="6209668" cy="1756773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9871EFC-0915-4469-B03D-00254CBE6FC2}"/>
              </a:ext>
            </a:extLst>
          </p:cNvPr>
          <p:cNvGrpSpPr/>
          <p:nvPr/>
        </p:nvGrpSpPr>
        <p:grpSpPr>
          <a:xfrm>
            <a:off x="1346101" y="5664114"/>
            <a:ext cx="8687071" cy="1107226"/>
            <a:chOff x="1346101" y="5664114"/>
            <a:chExt cx="8687071" cy="110722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737F4BEC-32D2-4E8E-9D47-744E10E87184}"/>
                </a:ext>
              </a:extLst>
            </p:cNvPr>
            <p:cNvGrpSpPr/>
            <p:nvPr/>
          </p:nvGrpSpPr>
          <p:grpSpPr>
            <a:xfrm>
              <a:off x="1346101" y="5664114"/>
              <a:ext cx="8687071" cy="1107226"/>
              <a:chOff x="1346101" y="5664114"/>
              <a:chExt cx="8788499" cy="1107226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B2FC27CC-FFE9-4F13-9DA8-CD62DC7A2296}"/>
                  </a:ext>
                </a:extLst>
              </p:cNvPr>
              <p:cNvSpPr/>
              <p:nvPr/>
            </p:nvSpPr>
            <p:spPr>
              <a:xfrm>
                <a:off x="2083506" y="5841030"/>
                <a:ext cx="8051094" cy="73893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114" name="Группа 113">
                <a:extLst>
                  <a:ext uri="{FF2B5EF4-FFF2-40B4-BE49-F238E27FC236}">
                    <a16:creationId xmlns:a16="http://schemas.microsoft.com/office/drawing/2014/main" id="{E0999A8F-446E-4D79-ACC9-854AAD4B4D58}"/>
                  </a:ext>
                </a:extLst>
              </p:cNvPr>
              <p:cNvGrpSpPr/>
              <p:nvPr/>
            </p:nvGrpSpPr>
            <p:grpSpPr>
              <a:xfrm>
                <a:off x="1346101" y="5664114"/>
                <a:ext cx="1100732" cy="1107226"/>
                <a:chOff x="-13707004" y="-7285371"/>
                <a:chExt cx="6475969" cy="6514176"/>
              </a:xfrm>
            </p:grpSpPr>
            <p:sp>
              <p:nvSpPr>
                <p:cNvPr id="115" name="Овал 114">
                  <a:extLst>
                    <a:ext uri="{FF2B5EF4-FFF2-40B4-BE49-F238E27FC236}">
                      <a16:creationId xmlns:a16="http://schemas.microsoft.com/office/drawing/2014/main" id="{9DAF9497-D3F5-43F1-A2FE-A77F375B7AB6}"/>
                    </a:ext>
                  </a:extLst>
                </p:cNvPr>
                <p:cNvSpPr/>
                <p:nvPr/>
              </p:nvSpPr>
              <p:spPr>
                <a:xfrm>
                  <a:off x="-13140051" y="-6771628"/>
                  <a:ext cx="5226929" cy="52269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116" name="Рисунок 115">
                  <a:extLst>
                    <a:ext uri="{FF2B5EF4-FFF2-40B4-BE49-F238E27FC236}">
                      <a16:creationId xmlns:a16="http://schemas.microsoft.com/office/drawing/2014/main" id="{2CE8A4AC-AF17-4D55-90DC-7CED2BD3D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707004" y="-7285371"/>
                  <a:ext cx="6475969" cy="6514176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D9FF8D1-92BF-4E46-847B-4253A68E9861}"/>
                </a:ext>
              </a:extLst>
            </p:cNvPr>
            <p:cNvSpPr txBox="1"/>
            <p:nvPr/>
          </p:nvSpPr>
          <p:spPr>
            <a:xfrm>
              <a:off x="2648459" y="5928148"/>
              <a:ext cx="7215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Повышение финансовой доступности</a:t>
              </a:r>
            </a:p>
          </p:txBody>
        </p:sp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32E3B4A7-B129-4134-8460-650D6B1EE9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2255308" y="3663321"/>
            <a:ext cx="1291098" cy="5157371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17DAB221-C884-4F0B-AAC3-309128308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761317" y="2749545"/>
            <a:ext cx="3435527" cy="3200564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D303F928-CBC0-4D21-964F-8870EADE8BDD}"/>
              </a:ext>
            </a:extLst>
          </p:cNvPr>
          <p:cNvGrpSpPr/>
          <p:nvPr/>
        </p:nvGrpSpPr>
        <p:grpSpPr>
          <a:xfrm>
            <a:off x="2976174" y="-1929056"/>
            <a:ext cx="6077663" cy="1789867"/>
            <a:chOff x="2976174" y="-447471"/>
            <a:chExt cx="6077663" cy="1789867"/>
          </a:xfrm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9361DA41-9D0C-460B-B409-AA45DB0CB49A}"/>
                </a:ext>
              </a:extLst>
            </p:cNvPr>
            <p:cNvSpPr/>
            <p:nvPr/>
          </p:nvSpPr>
          <p:spPr>
            <a:xfrm rot="5400000">
              <a:off x="5185762" y="-2500157"/>
              <a:ext cx="1658490" cy="57638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F057706-05F6-4C2F-A33C-24A3EEFB9CE1}"/>
                </a:ext>
              </a:extLst>
            </p:cNvPr>
            <p:cNvSpPr txBox="1"/>
            <p:nvPr/>
          </p:nvSpPr>
          <p:spPr>
            <a:xfrm>
              <a:off x="2976174" y="18957"/>
              <a:ext cx="6077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Trinity</a:t>
              </a:r>
              <a:endParaRPr lang="ru-RU" sz="88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B0B194A0-5FDF-4858-8B50-603DFBAABC36}"/>
              </a:ext>
            </a:extLst>
          </p:cNvPr>
          <p:cNvGrpSpPr/>
          <p:nvPr/>
        </p:nvGrpSpPr>
        <p:grpSpPr>
          <a:xfrm>
            <a:off x="4720563" y="7159210"/>
            <a:ext cx="2588884" cy="3783291"/>
            <a:chOff x="4348913" y="-3873919"/>
            <a:chExt cx="2588884" cy="3783291"/>
          </a:xfrm>
        </p:grpSpPr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F2FA4058-56B3-4D66-88A8-279A7C9E2926}"/>
                </a:ext>
              </a:extLst>
            </p:cNvPr>
            <p:cNvSpPr/>
            <p:nvPr/>
          </p:nvSpPr>
          <p:spPr>
            <a:xfrm rot="5400000">
              <a:off x="3776174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45" name="Рисунок 144">
              <a:extLst>
                <a:ext uri="{FF2B5EF4-FFF2-40B4-BE49-F238E27FC236}">
                  <a16:creationId xmlns:a16="http://schemas.microsoft.com/office/drawing/2014/main" id="{FF321E09-ECB7-4015-B1CC-3EB73674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784" y="-3682028"/>
              <a:ext cx="1756072" cy="1756072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9CA04DA-51E3-4CFA-B5FC-5D6E7B750098}"/>
                </a:ext>
              </a:extLst>
            </p:cNvPr>
            <p:cNvSpPr txBox="1"/>
            <p:nvPr/>
          </p:nvSpPr>
          <p:spPr>
            <a:xfrm>
              <a:off x="4348913" y="-1740834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Просвиров Григорий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Уфа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@whereisgregoor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149" name="Рисунок 148">
              <a:extLst>
                <a:ext uri="{FF2B5EF4-FFF2-40B4-BE49-F238E27FC236}">
                  <a16:creationId xmlns:a16="http://schemas.microsoft.com/office/drawing/2014/main" id="{4CF30E64-EA40-40BB-8AD7-DA1E45E2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21" y="-902983"/>
              <a:ext cx="361715" cy="361715"/>
            </a:xfrm>
            <a:prstGeom prst="rect">
              <a:avLst/>
            </a:prstGeom>
          </p:spPr>
        </p:pic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5E32496D-3913-400D-BCB1-1E047CD6F795}"/>
              </a:ext>
            </a:extLst>
          </p:cNvPr>
          <p:cNvGrpSpPr/>
          <p:nvPr/>
        </p:nvGrpSpPr>
        <p:grpSpPr>
          <a:xfrm>
            <a:off x="12383972" y="1828977"/>
            <a:ext cx="2588884" cy="3783291"/>
            <a:chOff x="7790444" y="-3873919"/>
            <a:chExt cx="2588884" cy="3783291"/>
          </a:xfrm>
        </p:grpSpPr>
        <p:sp>
          <p:nvSpPr>
            <p:cNvPr id="151" name="Прямоугольник: скругленные углы 150">
              <a:extLst>
                <a:ext uri="{FF2B5EF4-FFF2-40B4-BE49-F238E27FC236}">
                  <a16:creationId xmlns:a16="http://schemas.microsoft.com/office/drawing/2014/main" id="{5FDA93B6-6CA3-4043-B55B-AA3EF7FAB7F6}"/>
                </a:ext>
              </a:extLst>
            </p:cNvPr>
            <p:cNvSpPr/>
            <p:nvPr/>
          </p:nvSpPr>
          <p:spPr>
            <a:xfrm rot="5400000">
              <a:off x="7153790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2" name="Рисунок 151">
              <a:extLst>
                <a:ext uri="{FF2B5EF4-FFF2-40B4-BE49-F238E27FC236}">
                  <a16:creationId xmlns:a16="http://schemas.microsoft.com/office/drawing/2014/main" id="{2DBB5921-4A19-49E1-9EF3-AEE1BC6C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400" y="-3682028"/>
              <a:ext cx="1756072" cy="1756072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65A2200-1165-41E3-829F-BEFEE5E5FC48}"/>
                </a:ext>
              </a:extLst>
            </p:cNvPr>
            <p:cNvSpPr txBox="1"/>
            <p:nvPr/>
          </p:nvSpPr>
          <p:spPr>
            <a:xfrm>
              <a:off x="7790444" y="-1732885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Кондрин</a:t>
              </a: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Владимир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Саратов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@vladimirandreich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154" name="Рисунок 153">
              <a:extLst>
                <a:ext uri="{FF2B5EF4-FFF2-40B4-BE49-F238E27FC236}">
                  <a16:creationId xmlns:a16="http://schemas.microsoft.com/office/drawing/2014/main" id="{5885C5E8-6092-4DE3-A392-2DF9B2EF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542" y="-902983"/>
              <a:ext cx="361715" cy="361715"/>
            </a:xfrm>
            <a:prstGeom prst="rect">
              <a:avLst/>
            </a:prstGeom>
          </p:spPr>
        </p:pic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C642EBCA-F9F6-48A0-991F-5105AE39544A}"/>
              </a:ext>
            </a:extLst>
          </p:cNvPr>
          <p:cNvGrpSpPr/>
          <p:nvPr/>
        </p:nvGrpSpPr>
        <p:grpSpPr>
          <a:xfrm>
            <a:off x="-2730239" y="1828976"/>
            <a:ext cx="2588884" cy="3783291"/>
            <a:chOff x="963712" y="1828976"/>
            <a:chExt cx="2588884" cy="3783291"/>
          </a:xfrm>
        </p:grpSpPr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EE73DC1A-5A7B-4856-B72A-9E03F9DE2C29}"/>
                </a:ext>
              </a:extLst>
            </p:cNvPr>
            <p:cNvGrpSpPr/>
            <p:nvPr/>
          </p:nvGrpSpPr>
          <p:grpSpPr>
            <a:xfrm>
              <a:off x="963712" y="1828976"/>
              <a:ext cx="2588884" cy="3783291"/>
              <a:chOff x="1063037" y="-3873919"/>
              <a:chExt cx="2588884" cy="3783291"/>
            </a:xfrm>
          </p:grpSpPr>
          <p:sp>
            <p:nvSpPr>
              <p:cNvPr id="158" name="Прямоугольник: скругленные углы 157">
                <a:extLst>
                  <a:ext uri="{FF2B5EF4-FFF2-40B4-BE49-F238E27FC236}">
                    <a16:creationId xmlns:a16="http://schemas.microsoft.com/office/drawing/2014/main" id="{1A02F5C4-B20E-40EE-926F-854E77FA51CC}"/>
                  </a:ext>
                </a:extLst>
              </p:cNvPr>
              <p:cNvSpPr/>
              <p:nvPr/>
            </p:nvSpPr>
            <p:spPr>
              <a:xfrm rot="5400000">
                <a:off x="495627" y="-3140196"/>
                <a:ext cx="3783291" cy="23158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1C78C72-907A-4BB8-985F-FF86D0853953}"/>
                  </a:ext>
                </a:extLst>
              </p:cNvPr>
              <p:cNvSpPr txBox="1"/>
              <p:nvPr/>
            </p:nvSpPr>
            <p:spPr>
              <a:xfrm>
                <a:off x="1063037" y="-1732885"/>
                <a:ext cx="25888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Ахметов Руслан</a:t>
                </a:r>
                <a:b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г. Уфа</a:t>
                </a:r>
                <a:b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b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   @</a:t>
                </a:r>
                <a:r>
                  <a:rPr lang="en-US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ecolla9</a:t>
                </a:r>
                <a:endPara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pic>
            <p:nvPicPr>
              <p:cNvPr id="161" name="Рисунок 160">
                <a:extLst>
                  <a:ext uri="{FF2B5EF4-FFF2-40B4-BE49-F238E27FC236}">
                    <a16:creationId xmlns:a16="http://schemas.microsoft.com/office/drawing/2014/main" id="{97B48DBC-EF44-4EFB-8FC8-100390E03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1096" y="-893255"/>
                <a:ext cx="361715" cy="361715"/>
              </a:xfrm>
              <a:prstGeom prst="rect">
                <a:avLst/>
              </a:prstGeom>
            </p:spPr>
          </p:pic>
        </p:grpSp>
        <p:pic>
          <p:nvPicPr>
            <p:cNvPr id="157" name="Рисунок 156">
              <a:extLst>
                <a:ext uri="{FF2B5EF4-FFF2-40B4-BE49-F238E27FC236}">
                  <a16:creationId xmlns:a16="http://schemas.microsoft.com/office/drawing/2014/main" id="{63486360-7F84-4B73-B89A-0A628928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708" y="2076311"/>
              <a:ext cx="1776477" cy="1776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73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EAC60-065A-46B7-93E8-A1BEF7705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F2ABA5DC-6752-4243-BAB6-C6E680D4C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7"/>
          <a:stretch/>
        </p:blipFill>
        <p:spPr bwMode="auto">
          <a:xfrm>
            <a:off x="12286702" y="800541"/>
            <a:ext cx="5152397" cy="49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4A24377-CCF3-45A8-929B-4645850A56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984" y="6962117"/>
            <a:ext cx="933753" cy="1182415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919BF21-C813-4BAF-90B3-80AEA795DAF5}"/>
              </a:ext>
            </a:extLst>
          </p:cNvPr>
          <p:cNvGrpSpPr/>
          <p:nvPr/>
        </p:nvGrpSpPr>
        <p:grpSpPr>
          <a:xfrm>
            <a:off x="12450610" y="800541"/>
            <a:ext cx="5152397" cy="6021031"/>
            <a:chOff x="7051097" y="800541"/>
            <a:chExt cx="5152397" cy="6021031"/>
          </a:xfrm>
        </p:grpSpPr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0ED30A6A-9E8E-4A9B-9D8E-969B09A9D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37"/>
            <a:stretch/>
          </p:blipFill>
          <p:spPr bwMode="auto">
            <a:xfrm>
              <a:off x="7051097" y="800541"/>
              <a:ext cx="5152397" cy="4910841"/>
            </a:xfrm>
            <a:prstGeom prst="rect">
              <a:avLst/>
            </a:prstGeom>
            <a:noFill/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21BBB7BF-A10A-4634-8F4F-A45073F8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201" y="3602038"/>
              <a:ext cx="2542465" cy="3219534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712FEF7-0A22-4695-8EE2-6863F4B36193}"/>
              </a:ext>
            </a:extLst>
          </p:cNvPr>
          <p:cNvGrpSpPr/>
          <p:nvPr/>
        </p:nvGrpSpPr>
        <p:grpSpPr>
          <a:xfrm>
            <a:off x="2976174" y="-447471"/>
            <a:ext cx="6077663" cy="1789867"/>
            <a:chOff x="2976174" y="-447471"/>
            <a:chExt cx="6077663" cy="1789867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A8988C1D-EB39-4A0A-869B-02FD663D99E5}"/>
                </a:ext>
              </a:extLst>
            </p:cNvPr>
            <p:cNvSpPr/>
            <p:nvPr/>
          </p:nvSpPr>
          <p:spPr>
            <a:xfrm rot="5400000">
              <a:off x="5185762" y="-2500157"/>
              <a:ext cx="1658490" cy="57638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69D696-0C8E-4B73-A6E3-ECEE067F72F9}"/>
                </a:ext>
              </a:extLst>
            </p:cNvPr>
            <p:cNvSpPr txBox="1"/>
            <p:nvPr/>
          </p:nvSpPr>
          <p:spPr>
            <a:xfrm>
              <a:off x="2976174" y="18957"/>
              <a:ext cx="6077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Trinity</a:t>
              </a:r>
              <a:endParaRPr lang="ru-RU" sz="88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D4F0CD8-2AD5-4DDF-9F0C-B59354A26BCB}"/>
              </a:ext>
            </a:extLst>
          </p:cNvPr>
          <p:cNvGrpSpPr/>
          <p:nvPr/>
        </p:nvGrpSpPr>
        <p:grpSpPr>
          <a:xfrm>
            <a:off x="4720563" y="1828976"/>
            <a:ext cx="2588884" cy="3783291"/>
            <a:chOff x="4348913" y="-3873919"/>
            <a:chExt cx="2588884" cy="3783291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41F65E6E-4910-4EC7-A9DD-DCAE99270042}"/>
                </a:ext>
              </a:extLst>
            </p:cNvPr>
            <p:cNvSpPr/>
            <p:nvPr/>
          </p:nvSpPr>
          <p:spPr>
            <a:xfrm rot="5400000">
              <a:off x="3776174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C862F2F3-D588-42F4-A331-28DE42195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784" y="-3682028"/>
              <a:ext cx="1756072" cy="17560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D1BD8-DB52-49A3-BEAC-25420ECFE8F3}"/>
                </a:ext>
              </a:extLst>
            </p:cNvPr>
            <p:cNvSpPr txBox="1"/>
            <p:nvPr/>
          </p:nvSpPr>
          <p:spPr>
            <a:xfrm>
              <a:off x="4348913" y="-1740834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Просвиров Григорий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Уфа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@whereisgregoor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5CA90580-1946-4D27-BB4B-EF39AB413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21" y="-902983"/>
              <a:ext cx="361715" cy="361715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72D0B73-9981-4C1B-B414-812E34A9DC82}"/>
              </a:ext>
            </a:extLst>
          </p:cNvPr>
          <p:cNvGrpSpPr/>
          <p:nvPr/>
        </p:nvGrpSpPr>
        <p:grpSpPr>
          <a:xfrm>
            <a:off x="8639404" y="1828977"/>
            <a:ext cx="2588884" cy="3783291"/>
            <a:chOff x="7790444" y="-3873919"/>
            <a:chExt cx="2588884" cy="3783291"/>
          </a:xfrm>
        </p:grpSpPr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A8C08A17-7DEA-48BC-B287-BD8C2257B63F}"/>
                </a:ext>
              </a:extLst>
            </p:cNvPr>
            <p:cNvSpPr/>
            <p:nvPr/>
          </p:nvSpPr>
          <p:spPr>
            <a:xfrm rot="5400000">
              <a:off x="7153790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05CAA180-6275-4094-AC88-1CA2C218E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400" y="-3682028"/>
              <a:ext cx="1756072" cy="17560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714E77-D709-4379-984D-F3086FE53056}"/>
                </a:ext>
              </a:extLst>
            </p:cNvPr>
            <p:cNvSpPr txBox="1"/>
            <p:nvPr/>
          </p:nvSpPr>
          <p:spPr>
            <a:xfrm>
              <a:off x="7790444" y="-1732885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Кондрин</a:t>
              </a: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Владимир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Саратов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@vladimirandreich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A4E4474E-5775-4355-BEEB-16D908B6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542" y="-902983"/>
              <a:ext cx="361715" cy="361715"/>
            </a:xfrm>
            <a:prstGeom prst="rect">
              <a:avLst/>
            </a:prstGeom>
          </p:spPr>
        </p:pic>
      </p:grp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FD6DE4B-E47E-4611-9C6F-BD84DDAD0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5923" y="681445"/>
            <a:ext cx="6007389" cy="1573892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F845138B-12E5-42C7-98FC-54636CDE64AD}"/>
              </a:ext>
            </a:extLst>
          </p:cNvPr>
          <p:cNvGrpSpPr/>
          <p:nvPr/>
        </p:nvGrpSpPr>
        <p:grpSpPr>
          <a:xfrm>
            <a:off x="-4178202" y="2882141"/>
            <a:ext cx="2240539" cy="2129373"/>
            <a:chOff x="4975731" y="2364314"/>
            <a:chExt cx="2240539" cy="2129373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34318DF5-A9D1-40EA-853E-5DFF9882D50B}"/>
                </a:ext>
              </a:extLst>
            </p:cNvPr>
            <p:cNvSpPr/>
            <p:nvPr/>
          </p:nvSpPr>
          <p:spPr>
            <a:xfrm rot="5400000">
              <a:off x="5031314" y="2308731"/>
              <a:ext cx="2129373" cy="2240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A76AF923-CB7A-4786-A480-DFF18C10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723" y="2508248"/>
              <a:ext cx="1860554" cy="1860554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947FF18-4BAE-4971-9664-41B43D29EB61}"/>
              </a:ext>
            </a:extLst>
          </p:cNvPr>
          <p:cNvGrpSpPr/>
          <p:nvPr/>
        </p:nvGrpSpPr>
        <p:grpSpPr>
          <a:xfrm>
            <a:off x="963712" y="1828976"/>
            <a:ext cx="2588884" cy="3783291"/>
            <a:chOff x="963712" y="1828976"/>
            <a:chExt cx="2588884" cy="3783291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73F4E4-C821-4E08-9512-CF18EEF0DE1F}"/>
                </a:ext>
              </a:extLst>
            </p:cNvPr>
            <p:cNvGrpSpPr/>
            <p:nvPr/>
          </p:nvGrpSpPr>
          <p:grpSpPr>
            <a:xfrm>
              <a:off x="963712" y="1828976"/>
              <a:ext cx="2588884" cy="3783291"/>
              <a:chOff x="1063037" y="-3873919"/>
              <a:chExt cx="2588884" cy="3783291"/>
            </a:xfrm>
          </p:grpSpPr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863E6136-23D1-4913-BE6A-F9B35BB1A125}"/>
                  </a:ext>
                </a:extLst>
              </p:cNvPr>
              <p:cNvSpPr/>
              <p:nvPr/>
            </p:nvSpPr>
            <p:spPr>
              <a:xfrm rot="5400000">
                <a:off x="495627" y="-3140196"/>
                <a:ext cx="3783291" cy="23158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5172FB-B303-4CA9-A333-B9D513016349}"/>
                  </a:ext>
                </a:extLst>
              </p:cNvPr>
              <p:cNvSpPr txBox="1"/>
              <p:nvPr/>
            </p:nvSpPr>
            <p:spPr>
              <a:xfrm>
                <a:off x="1063037" y="-1732885"/>
                <a:ext cx="25888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Ахметов Руслан</a:t>
                </a:r>
                <a:b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г. Уфа</a:t>
                </a:r>
                <a:b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b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   @</a:t>
                </a:r>
                <a:r>
                  <a:rPr lang="en-US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ecolla9</a:t>
                </a:r>
                <a:endPara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D8BB64DB-7A81-45DD-9644-54B62A590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1096" y="-893255"/>
                <a:ext cx="361715" cy="361715"/>
              </a:xfrm>
              <a:prstGeom prst="rect">
                <a:avLst/>
              </a:prstGeom>
            </p:spPr>
          </p:pic>
        </p:grp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F43CF479-4EE3-478E-B45F-2CFB6AAFC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708" y="2076311"/>
              <a:ext cx="1776477" cy="1776477"/>
            </a:xfrm>
            <a:prstGeom prst="rect">
              <a:avLst/>
            </a:prstGeom>
          </p:spPr>
        </p:pic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8CAC76F4-58AF-4FE6-8AF1-895D0572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2" y="7148378"/>
            <a:ext cx="1771223" cy="5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EF1CF21A-015D-4C4A-8C91-01DCC6A0B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89" y="7079399"/>
            <a:ext cx="1928880" cy="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FBE6717A-4548-41C0-A161-B2FCE69D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" y="6753372"/>
            <a:ext cx="2281019" cy="11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0377A80-038E-0D92-7E45-ED8ADDBA2254}"/>
              </a:ext>
            </a:extLst>
          </p:cNvPr>
          <p:cNvGrpSpPr/>
          <p:nvPr/>
        </p:nvGrpSpPr>
        <p:grpSpPr>
          <a:xfrm>
            <a:off x="7051097" y="800541"/>
            <a:ext cx="5152397" cy="6021031"/>
            <a:chOff x="7051097" y="800541"/>
            <a:chExt cx="5152397" cy="6021031"/>
          </a:xfrm>
        </p:grpSpPr>
        <p:pic>
          <p:nvPicPr>
            <p:cNvPr id="123" name="Picture 4">
              <a:extLst>
                <a:ext uri="{FF2B5EF4-FFF2-40B4-BE49-F238E27FC236}">
                  <a16:creationId xmlns:a16="http://schemas.microsoft.com/office/drawing/2014/main" id="{C42AEF1B-80D3-E7AA-6002-4C184B4EFB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37"/>
            <a:stretch/>
          </p:blipFill>
          <p:spPr bwMode="auto">
            <a:xfrm>
              <a:off x="7051097" y="800541"/>
              <a:ext cx="5152397" cy="4910841"/>
            </a:xfrm>
            <a:prstGeom prst="rect">
              <a:avLst/>
            </a:prstGeom>
            <a:noFill/>
          </p:spPr>
        </p:pic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7EE561DA-6CAE-0182-D2F6-E99235FB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201" y="3602038"/>
              <a:ext cx="2542465" cy="3219534"/>
            </a:xfrm>
            <a:prstGeom prst="rect">
              <a:avLst/>
            </a:prstGeom>
          </p:spPr>
        </p:pic>
      </p:grpSp>
      <p:pic>
        <p:nvPicPr>
          <p:cNvPr id="127" name="Picture 4">
            <a:extLst>
              <a:ext uri="{FF2B5EF4-FFF2-40B4-BE49-F238E27FC236}">
                <a16:creationId xmlns:a16="http://schemas.microsoft.com/office/drawing/2014/main" id="{F9564251-8A96-073A-34C3-33A2C14B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2" y="5940733"/>
            <a:ext cx="1771223" cy="5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>
            <a:extLst>
              <a:ext uri="{FF2B5EF4-FFF2-40B4-BE49-F238E27FC236}">
                <a16:creationId xmlns:a16="http://schemas.microsoft.com/office/drawing/2014/main" id="{5A4CD740-D37C-C5F0-9D50-6D03470D9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89" y="5871754"/>
            <a:ext cx="1928880" cy="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>
            <a:extLst>
              <a:ext uri="{FF2B5EF4-FFF2-40B4-BE49-F238E27FC236}">
                <a16:creationId xmlns:a16="http://schemas.microsoft.com/office/drawing/2014/main" id="{69145529-331E-8AE6-28B1-060335E9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" y="5545727"/>
            <a:ext cx="2281019" cy="11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2E2360E-CDD9-4DB9-94E0-817665C82492}"/>
              </a:ext>
            </a:extLst>
          </p:cNvPr>
          <p:cNvGrpSpPr/>
          <p:nvPr/>
        </p:nvGrpSpPr>
        <p:grpSpPr>
          <a:xfrm>
            <a:off x="1346101" y="6895176"/>
            <a:ext cx="8687071" cy="1107226"/>
            <a:chOff x="1346101" y="5664114"/>
            <a:chExt cx="8687071" cy="110722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2739621-A928-4E6A-85EE-FE66E4555334}"/>
                </a:ext>
              </a:extLst>
            </p:cNvPr>
            <p:cNvGrpSpPr/>
            <p:nvPr/>
          </p:nvGrpSpPr>
          <p:grpSpPr>
            <a:xfrm>
              <a:off x="1346101" y="5664114"/>
              <a:ext cx="8687071" cy="1107226"/>
              <a:chOff x="1346101" y="5664114"/>
              <a:chExt cx="8788499" cy="1107226"/>
            </a:xfrm>
          </p:grpSpPr>
          <p:sp>
            <p:nvSpPr>
              <p:cNvPr id="36" name="Прямоугольник: скругленные углы 35">
                <a:extLst>
                  <a:ext uri="{FF2B5EF4-FFF2-40B4-BE49-F238E27FC236}">
                    <a16:creationId xmlns:a16="http://schemas.microsoft.com/office/drawing/2014/main" id="{FFC4591A-6BAD-4AD0-98CE-7F5B5859F969}"/>
                  </a:ext>
                </a:extLst>
              </p:cNvPr>
              <p:cNvSpPr/>
              <p:nvPr/>
            </p:nvSpPr>
            <p:spPr>
              <a:xfrm>
                <a:off x="2083506" y="5841030"/>
                <a:ext cx="8051094" cy="73893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FD76A189-A2CC-4AB3-A2A8-32CEE3E5B19B}"/>
                  </a:ext>
                </a:extLst>
              </p:cNvPr>
              <p:cNvGrpSpPr/>
              <p:nvPr/>
            </p:nvGrpSpPr>
            <p:grpSpPr>
              <a:xfrm>
                <a:off x="1346101" y="5664114"/>
                <a:ext cx="1100732" cy="1107226"/>
                <a:chOff x="-13707004" y="-7285371"/>
                <a:chExt cx="6475969" cy="6514176"/>
              </a:xfrm>
            </p:grpSpPr>
            <p:sp>
              <p:nvSpPr>
                <p:cNvPr id="38" name="Овал 37">
                  <a:extLst>
                    <a:ext uri="{FF2B5EF4-FFF2-40B4-BE49-F238E27FC236}">
                      <a16:creationId xmlns:a16="http://schemas.microsoft.com/office/drawing/2014/main" id="{EC147CA9-976B-4276-8CB7-3FAF941E676D}"/>
                    </a:ext>
                  </a:extLst>
                </p:cNvPr>
                <p:cNvSpPr/>
                <p:nvPr/>
              </p:nvSpPr>
              <p:spPr>
                <a:xfrm>
                  <a:off x="-13140051" y="-6771628"/>
                  <a:ext cx="5226929" cy="522692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39" name="Рисунок 38">
                  <a:extLst>
                    <a:ext uri="{FF2B5EF4-FFF2-40B4-BE49-F238E27FC236}">
                      <a16:creationId xmlns:a16="http://schemas.microsoft.com/office/drawing/2014/main" id="{26FBE291-B8D4-4517-A93A-EA7AA73BE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707004" y="-7285371"/>
                  <a:ext cx="6475969" cy="6514176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F5F0C6-E97C-4695-9D1F-A486B3336A37}"/>
                </a:ext>
              </a:extLst>
            </p:cNvPr>
            <p:cNvSpPr txBox="1"/>
            <p:nvPr/>
          </p:nvSpPr>
          <p:spPr>
            <a:xfrm>
              <a:off x="2648459" y="5928148"/>
              <a:ext cx="7215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Повышение финансовой доступности</a:t>
              </a: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DE459A5-F064-439D-8D55-278826187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643" y="3176306"/>
            <a:ext cx="2618365" cy="3692749"/>
          </a:xfrm>
          <a:prstGeom prst="rect">
            <a:avLst/>
          </a:prstGeom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8702BBFF-C20A-457D-8E1C-AE6A3FC92C09}"/>
              </a:ext>
            </a:extLst>
          </p:cNvPr>
          <p:cNvGrpSpPr/>
          <p:nvPr/>
        </p:nvGrpSpPr>
        <p:grpSpPr>
          <a:xfrm>
            <a:off x="2976174" y="-1929056"/>
            <a:ext cx="6077663" cy="1789867"/>
            <a:chOff x="2976174" y="-447471"/>
            <a:chExt cx="6077663" cy="1789867"/>
          </a:xfrm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3AA3119E-CABA-4BBB-8F52-A25E31072165}"/>
                </a:ext>
              </a:extLst>
            </p:cNvPr>
            <p:cNvSpPr/>
            <p:nvPr/>
          </p:nvSpPr>
          <p:spPr>
            <a:xfrm rot="5400000">
              <a:off x="5185762" y="-2500157"/>
              <a:ext cx="1658490" cy="57638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E9B238-11FA-426F-8991-FA45F0B41A6E}"/>
                </a:ext>
              </a:extLst>
            </p:cNvPr>
            <p:cNvSpPr txBox="1"/>
            <p:nvPr/>
          </p:nvSpPr>
          <p:spPr>
            <a:xfrm>
              <a:off x="2976174" y="18957"/>
              <a:ext cx="6077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Trinity</a:t>
              </a:r>
              <a:endParaRPr lang="ru-RU" sz="88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099908A7-4620-4BA1-B75B-95D002E27B5B}"/>
              </a:ext>
            </a:extLst>
          </p:cNvPr>
          <p:cNvGrpSpPr/>
          <p:nvPr/>
        </p:nvGrpSpPr>
        <p:grpSpPr>
          <a:xfrm>
            <a:off x="4720563" y="7159210"/>
            <a:ext cx="2588884" cy="3783291"/>
            <a:chOff x="4348913" y="-3873919"/>
            <a:chExt cx="2588884" cy="3783291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2D618336-BD05-4998-B08D-4201F52EA727}"/>
                </a:ext>
              </a:extLst>
            </p:cNvPr>
            <p:cNvSpPr/>
            <p:nvPr/>
          </p:nvSpPr>
          <p:spPr>
            <a:xfrm rot="5400000">
              <a:off x="3776174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FAE64A50-D413-47D2-A088-9140186F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784" y="-3682028"/>
              <a:ext cx="1756072" cy="175607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EAD039-A35C-427D-B433-E73EDCBDC527}"/>
                </a:ext>
              </a:extLst>
            </p:cNvPr>
            <p:cNvSpPr txBox="1"/>
            <p:nvPr/>
          </p:nvSpPr>
          <p:spPr>
            <a:xfrm>
              <a:off x="4348913" y="-1740834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Просвиров Григорий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Уфа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@whereisgregoor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2D81E091-3795-4AFC-BDC9-05878CBA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21" y="-902983"/>
              <a:ext cx="361715" cy="361715"/>
            </a:xfrm>
            <a:prstGeom prst="rect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CB6B30E7-2CCC-42A2-87AC-607BB3C8BF08}"/>
              </a:ext>
            </a:extLst>
          </p:cNvPr>
          <p:cNvGrpSpPr/>
          <p:nvPr/>
        </p:nvGrpSpPr>
        <p:grpSpPr>
          <a:xfrm>
            <a:off x="12383972" y="1828977"/>
            <a:ext cx="2588884" cy="3783291"/>
            <a:chOff x="7790444" y="-3873919"/>
            <a:chExt cx="2588884" cy="3783291"/>
          </a:xfrm>
        </p:grpSpPr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59CCE507-750F-4538-B3BC-BCD2653E2857}"/>
                </a:ext>
              </a:extLst>
            </p:cNvPr>
            <p:cNvSpPr/>
            <p:nvPr/>
          </p:nvSpPr>
          <p:spPr>
            <a:xfrm rot="5400000">
              <a:off x="7153790" y="-3140196"/>
              <a:ext cx="3783291" cy="23158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54517E2-A1DA-4C7E-819F-BFCC78307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400" y="-3682028"/>
              <a:ext cx="1756072" cy="175607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04D6F9-A360-44B1-983B-6B8E0A8BB8AD}"/>
                </a:ext>
              </a:extLst>
            </p:cNvPr>
            <p:cNvSpPr txBox="1"/>
            <p:nvPr/>
          </p:nvSpPr>
          <p:spPr>
            <a:xfrm>
              <a:off x="7790444" y="-1732885"/>
              <a:ext cx="258888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Кондрин</a:t>
              </a: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Владимир</a:t>
              </a:r>
              <a:b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г. Саратов</a:t>
              </a:r>
              <a:b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en-US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</a:t>
              </a:r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r>
                <a:rPr lang="en-US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@vladimirandreich</a:t>
              </a:r>
              <a:endParaRPr lang="ru-RU" sz="20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EBF6AF73-A96D-4F37-8FC3-666C22AD4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542" y="-902983"/>
              <a:ext cx="361715" cy="361715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12700-CA77-4508-B58B-166B7D1022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681445"/>
            <a:ext cx="6007389" cy="1573892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53C587-BF23-4B2A-8865-85F91F017617}"/>
              </a:ext>
            </a:extLst>
          </p:cNvPr>
          <p:cNvGrpSpPr/>
          <p:nvPr/>
        </p:nvGrpSpPr>
        <p:grpSpPr>
          <a:xfrm>
            <a:off x="2384061" y="2882141"/>
            <a:ext cx="2240539" cy="2129373"/>
            <a:chOff x="4975731" y="2364314"/>
            <a:chExt cx="2240539" cy="2129373"/>
          </a:xfrm>
        </p:grpSpPr>
        <p:sp>
          <p:nvSpPr>
            <p:cNvPr id="79" name="Прямоугольник: скругленные углы 78">
              <a:extLst>
                <a:ext uri="{FF2B5EF4-FFF2-40B4-BE49-F238E27FC236}">
                  <a16:creationId xmlns:a16="http://schemas.microsoft.com/office/drawing/2014/main" id="{118F910E-4909-46FA-A53B-9D8E1BD86E46}"/>
                </a:ext>
              </a:extLst>
            </p:cNvPr>
            <p:cNvSpPr/>
            <p:nvPr/>
          </p:nvSpPr>
          <p:spPr>
            <a:xfrm rot="5400000">
              <a:off x="5031314" y="2308731"/>
              <a:ext cx="2129373" cy="2240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5E83137F-88FF-4A23-B64F-1F2437F0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723" y="2508248"/>
              <a:ext cx="1860554" cy="1860554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C1ABD06-E7F6-4652-B869-F03D6CF1B978}"/>
              </a:ext>
            </a:extLst>
          </p:cNvPr>
          <p:cNvGrpSpPr/>
          <p:nvPr/>
        </p:nvGrpSpPr>
        <p:grpSpPr>
          <a:xfrm>
            <a:off x="-2730239" y="1828976"/>
            <a:ext cx="2588884" cy="3783291"/>
            <a:chOff x="963712" y="1828976"/>
            <a:chExt cx="2588884" cy="3783291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4331D5B-9F99-4994-B6D1-1BE8BAD8B605}"/>
                </a:ext>
              </a:extLst>
            </p:cNvPr>
            <p:cNvGrpSpPr/>
            <p:nvPr/>
          </p:nvGrpSpPr>
          <p:grpSpPr>
            <a:xfrm>
              <a:off x="963712" y="1828976"/>
              <a:ext cx="2588884" cy="3783291"/>
              <a:chOff x="1063037" y="-3873919"/>
              <a:chExt cx="2588884" cy="3783291"/>
            </a:xfrm>
          </p:grpSpPr>
          <p:sp>
            <p:nvSpPr>
              <p:cNvPr id="57" name="Прямоугольник: скругленные углы 56">
                <a:extLst>
                  <a:ext uri="{FF2B5EF4-FFF2-40B4-BE49-F238E27FC236}">
                    <a16:creationId xmlns:a16="http://schemas.microsoft.com/office/drawing/2014/main" id="{28E68F3F-D04C-4F2D-948F-197D5ADEADC3}"/>
                  </a:ext>
                </a:extLst>
              </p:cNvPr>
              <p:cNvSpPr/>
              <p:nvPr/>
            </p:nvSpPr>
            <p:spPr>
              <a:xfrm rot="5400000">
                <a:off x="495627" y="-3140196"/>
                <a:ext cx="3783291" cy="23158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16A10-2989-47AB-A40B-CD0F6309B5DA}"/>
                  </a:ext>
                </a:extLst>
              </p:cNvPr>
              <p:cNvSpPr txBox="1"/>
              <p:nvPr/>
            </p:nvSpPr>
            <p:spPr>
              <a:xfrm>
                <a:off x="1063037" y="-1732885"/>
                <a:ext cx="25888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Ахметов Руслан</a:t>
                </a:r>
                <a:b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г. Уфа</a:t>
                </a:r>
                <a:b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b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en-US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   @</a:t>
                </a:r>
                <a:r>
                  <a:rPr lang="en-US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ecolla9</a:t>
                </a:r>
                <a:endPara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  <p:pic>
            <p:nvPicPr>
              <p:cNvPr id="59" name="Рисунок 58">
                <a:extLst>
                  <a:ext uri="{FF2B5EF4-FFF2-40B4-BE49-F238E27FC236}">
                    <a16:creationId xmlns:a16="http://schemas.microsoft.com/office/drawing/2014/main" id="{37D7CBF3-8191-415A-8013-4BB1E6513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1096" y="-893255"/>
                <a:ext cx="361715" cy="361715"/>
              </a:xfrm>
              <a:prstGeom prst="rect">
                <a:avLst/>
              </a:prstGeom>
            </p:spPr>
          </p:pic>
        </p:grpSp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7224CA6A-4ACD-4E01-8D1D-DE04E940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708" y="2076311"/>
              <a:ext cx="1776477" cy="1776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60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FD5E52E-ECDD-4015-A547-9FBC20194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1489EBBE-3BC8-65DC-9888-E534C5E38ACA}"/>
              </a:ext>
            </a:extLst>
          </p:cNvPr>
          <p:cNvGrpSpPr/>
          <p:nvPr/>
        </p:nvGrpSpPr>
        <p:grpSpPr>
          <a:xfrm>
            <a:off x="7453785" y="1552503"/>
            <a:ext cx="4214504" cy="4101661"/>
            <a:chOff x="7667346" y="1704504"/>
            <a:chExt cx="3710704" cy="3611350"/>
          </a:xfrm>
        </p:grpSpPr>
        <p:grpSp>
          <p:nvGrpSpPr>
            <p:cNvPr id="5" name="Group 56">
              <a:extLst>
                <a:ext uri="{FF2B5EF4-FFF2-40B4-BE49-F238E27FC236}">
                  <a16:creationId xmlns:a16="http://schemas.microsoft.com/office/drawing/2014/main" id="{44B49A4D-73FE-46AC-ACFA-CABC84FA5733}"/>
                </a:ext>
              </a:extLst>
            </p:cNvPr>
            <p:cNvGrpSpPr/>
            <p:nvPr/>
          </p:nvGrpSpPr>
          <p:grpSpPr>
            <a:xfrm>
              <a:off x="7667346" y="1704504"/>
              <a:ext cx="3697286" cy="3611350"/>
              <a:chOff x="5840413" y="815975"/>
              <a:chExt cx="5737225" cy="5603875"/>
            </a:xfrm>
          </p:grpSpPr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D4336C86-5127-4F8D-A6CD-1380C42A2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3101" y="1274763"/>
                <a:ext cx="106363" cy="3867150"/>
              </a:xfrm>
              <a:custGeom>
                <a:avLst/>
                <a:gdLst>
                  <a:gd name="T0" fmla="*/ 41 w 67"/>
                  <a:gd name="T1" fmla="*/ 2436 h 2436"/>
                  <a:gd name="T2" fmla="*/ 0 w 67"/>
                  <a:gd name="T3" fmla="*/ 2182 h 2436"/>
                  <a:gd name="T4" fmla="*/ 26 w 67"/>
                  <a:gd name="T5" fmla="*/ 0 h 2436"/>
                  <a:gd name="T6" fmla="*/ 67 w 67"/>
                  <a:gd name="T7" fmla="*/ 255 h 2436"/>
                  <a:gd name="T8" fmla="*/ 41 w 67"/>
                  <a:gd name="T9" fmla="*/ 2436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436">
                    <a:moveTo>
                      <a:pt x="41" y="2436"/>
                    </a:moveTo>
                    <a:lnTo>
                      <a:pt x="0" y="2182"/>
                    </a:lnTo>
                    <a:lnTo>
                      <a:pt x="26" y="0"/>
                    </a:lnTo>
                    <a:lnTo>
                      <a:pt x="67" y="255"/>
                    </a:lnTo>
                    <a:lnTo>
                      <a:pt x="41" y="243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F128189-F78A-48D6-8342-F085AF6B5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6" y="1274763"/>
                <a:ext cx="1533525" cy="409575"/>
              </a:xfrm>
              <a:custGeom>
                <a:avLst/>
                <a:gdLst>
                  <a:gd name="T0" fmla="*/ 41 w 966"/>
                  <a:gd name="T1" fmla="*/ 255 h 258"/>
                  <a:gd name="T2" fmla="*/ 0 w 966"/>
                  <a:gd name="T3" fmla="*/ 0 h 258"/>
                  <a:gd name="T4" fmla="*/ 926 w 966"/>
                  <a:gd name="T5" fmla="*/ 2 h 258"/>
                  <a:gd name="T6" fmla="*/ 966 w 966"/>
                  <a:gd name="T7" fmla="*/ 258 h 258"/>
                  <a:gd name="T8" fmla="*/ 41 w 966"/>
                  <a:gd name="T9" fmla="*/ 255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6" h="258">
                    <a:moveTo>
                      <a:pt x="41" y="255"/>
                    </a:moveTo>
                    <a:lnTo>
                      <a:pt x="0" y="0"/>
                    </a:lnTo>
                    <a:lnTo>
                      <a:pt x="926" y="2"/>
                    </a:lnTo>
                    <a:lnTo>
                      <a:pt x="966" y="258"/>
                    </a:lnTo>
                    <a:lnTo>
                      <a:pt x="41" y="255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9E7B584-48D7-47B5-834D-4C964807D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8188" y="1679575"/>
                <a:ext cx="1509713" cy="3468688"/>
              </a:xfrm>
              <a:custGeom>
                <a:avLst/>
                <a:gdLst>
                  <a:gd name="T0" fmla="*/ 951 w 951"/>
                  <a:gd name="T1" fmla="*/ 3 h 2185"/>
                  <a:gd name="T2" fmla="*/ 925 w 951"/>
                  <a:gd name="T3" fmla="*/ 2185 h 2185"/>
                  <a:gd name="T4" fmla="*/ 0 w 951"/>
                  <a:gd name="T5" fmla="*/ 2181 h 2185"/>
                  <a:gd name="T6" fmla="*/ 26 w 951"/>
                  <a:gd name="T7" fmla="*/ 0 h 2185"/>
                  <a:gd name="T8" fmla="*/ 951 w 951"/>
                  <a:gd name="T9" fmla="*/ 3 h 2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1" h="2185">
                    <a:moveTo>
                      <a:pt x="951" y="3"/>
                    </a:moveTo>
                    <a:lnTo>
                      <a:pt x="925" y="2185"/>
                    </a:lnTo>
                    <a:lnTo>
                      <a:pt x="0" y="2181"/>
                    </a:lnTo>
                    <a:lnTo>
                      <a:pt x="26" y="0"/>
                    </a:lnTo>
                    <a:lnTo>
                      <a:pt x="951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78D7729-7A29-446F-AA42-072C6B741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6" y="2232025"/>
                <a:ext cx="928688" cy="3243263"/>
              </a:xfrm>
              <a:custGeom>
                <a:avLst/>
                <a:gdLst>
                  <a:gd name="T0" fmla="*/ 575 w 585"/>
                  <a:gd name="T1" fmla="*/ 2043 h 2043"/>
                  <a:gd name="T2" fmla="*/ 0 w 585"/>
                  <a:gd name="T3" fmla="*/ 1809 h 2043"/>
                  <a:gd name="T4" fmla="*/ 10 w 585"/>
                  <a:gd name="T5" fmla="*/ 0 h 2043"/>
                  <a:gd name="T6" fmla="*/ 585 w 585"/>
                  <a:gd name="T7" fmla="*/ 235 h 2043"/>
                  <a:gd name="T8" fmla="*/ 575 w 585"/>
                  <a:gd name="T9" fmla="*/ 2043 h 2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5" h="2043">
                    <a:moveTo>
                      <a:pt x="575" y="2043"/>
                    </a:moveTo>
                    <a:lnTo>
                      <a:pt x="0" y="1809"/>
                    </a:lnTo>
                    <a:lnTo>
                      <a:pt x="10" y="0"/>
                    </a:lnTo>
                    <a:lnTo>
                      <a:pt x="585" y="235"/>
                    </a:lnTo>
                    <a:lnTo>
                      <a:pt x="575" y="2043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6C0966C6-D29D-415F-AAC3-D60E5E3BA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2401" y="2093913"/>
                <a:ext cx="2095500" cy="511175"/>
              </a:xfrm>
              <a:custGeom>
                <a:avLst/>
                <a:gdLst>
                  <a:gd name="T0" fmla="*/ 575 w 1320"/>
                  <a:gd name="T1" fmla="*/ 322 h 322"/>
                  <a:gd name="T2" fmla="*/ 0 w 1320"/>
                  <a:gd name="T3" fmla="*/ 87 h 322"/>
                  <a:gd name="T4" fmla="*/ 747 w 1320"/>
                  <a:gd name="T5" fmla="*/ 0 h 322"/>
                  <a:gd name="T6" fmla="*/ 1320 w 1320"/>
                  <a:gd name="T7" fmla="*/ 234 h 322"/>
                  <a:gd name="T8" fmla="*/ 575 w 1320"/>
                  <a:gd name="T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0" h="322">
                    <a:moveTo>
                      <a:pt x="575" y="322"/>
                    </a:moveTo>
                    <a:lnTo>
                      <a:pt x="0" y="87"/>
                    </a:lnTo>
                    <a:lnTo>
                      <a:pt x="747" y="0"/>
                    </a:lnTo>
                    <a:lnTo>
                      <a:pt x="1320" y="234"/>
                    </a:lnTo>
                    <a:lnTo>
                      <a:pt x="575" y="32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95D2A6-E379-4EF2-A408-68CAD488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9338" y="2465388"/>
                <a:ext cx="1198563" cy="3009900"/>
              </a:xfrm>
              <a:custGeom>
                <a:avLst/>
                <a:gdLst>
                  <a:gd name="T0" fmla="*/ 755 w 755"/>
                  <a:gd name="T1" fmla="*/ 0 h 1896"/>
                  <a:gd name="T2" fmla="*/ 748 w 755"/>
                  <a:gd name="T3" fmla="*/ 1809 h 1896"/>
                  <a:gd name="T4" fmla="*/ 0 w 755"/>
                  <a:gd name="T5" fmla="*/ 1896 h 1896"/>
                  <a:gd name="T6" fmla="*/ 10 w 755"/>
                  <a:gd name="T7" fmla="*/ 88 h 1896"/>
                  <a:gd name="T8" fmla="*/ 755 w 755"/>
                  <a:gd name="T9" fmla="*/ 0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896">
                    <a:moveTo>
                      <a:pt x="755" y="0"/>
                    </a:moveTo>
                    <a:lnTo>
                      <a:pt x="748" y="1809"/>
                    </a:lnTo>
                    <a:lnTo>
                      <a:pt x="0" y="1896"/>
                    </a:lnTo>
                    <a:lnTo>
                      <a:pt x="10" y="88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2E9F0BD-8044-486A-9A25-FB92752B9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6" y="2992438"/>
                <a:ext cx="349251" cy="2933700"/>
              </a:xfrm>
              <a:custGeom>
                <a:avLst/>
                <a:gdLst>
                  <a:gd name="T0" fmla="*/ 211 w 220"/>
                  <a:gd name="T1" fmla="*/ 1848 h 1848"/>
                  <a:gd name="T2" fmla="*/ 0 w 220"/>
                  <a:gd name="T3" fmla="*/ 1586 h 1848"/>
                  <a:gd name="T4" fmla="*/ 9 w 220"/>
                  <a:gd name="T5" fmla="*/ 0 h 1848"/>
                  <a:gd name="T6" fmla="*/ 220 w 220"/>
                  <a:gd name="T7" fmla="*/ 260 h 1848"/>
                  <a:gd name="T8" fmla="*/ 211 w 220"/>
                  <a:gd name="T9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848">
                    <a:moveTo>
                      <a:pt x="211" y="1848"/>
                    </a:moveTo>
                    <a:lnTo>
                      <a:pt x="0" y="1586"/>
                    </a:lnTo>
                    <a:lnTo>
                      <a:pt x="9" y="0"/>
                    </a:lnTo>
                    <a:lnTo>
                      <a:pt x="220" y="260"/>
                    </a:lnTo>
                    <a:lnTo>
                      <a:pt x="211" y="184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D90CF4C1-0BCE-4D16-B9D9-8A1D48948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4863" y="2946400"/>
                <a:ext cx="1665288" cy="458788"/>
              </a:xfrm>
              <a:custGeom>
                <a:avLst/>
                <a:gdLst>
                  <a:gd name="T0" fmla="*/ 211 w 1049"/>
                  <a:gd name="T1" fmla="*/ 289 h 289"/>
                  <a:gd name="T2" fmla="*/ 0 w 1049"/>
                  <a:gd name="T3" fmla="*/ 29 h 289"/>
                  <a:gd name="T4" fmla="*/ 838 w 1049"/>
                  <a:gd name="T5" fmla="*/ 0 h 289"/>
                  <a:gd name="T6" fmla="*/ 1049 w 1049"/>
                  <a:gd name="T7" fmla="*/ 261 h 289"/>
                  <a:gd name="T8" fmla="*/ 211 w 1049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9" h="289">
                    <a:moveTo>
                      <a:pt x="211" y="289"/>
                    </a:moveTo>
                    <a:lnTo>
                      <a:pt x="0" y="29"/>
                    </a:lnTo>
                    <a:lnTo>
                      <a:pt x="838" y="0"/>
                    </a:lnTo>
                    <a:lnTo>
                      <a:pt x="1049" y="261"/>
                    </a:lnTo>
                    <a:lnTo>
                      <a:pt x="211" y="28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2C8C1C5D-C1A0-4311-BDCE-4940E13A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3360738"/>
                <a:ext cx="1344613" cy="2565400"/>
              </a:xfrm>
              <a:custGeom>
                <a:avLst/>
                <a:gdLst>
                  <a:gd name="T0" fmla="*/ 847 w 847"/>
                  <a:gd name="T1" fmla="*/ 0 h 1616"/>
                  <a:gd name="T2" fmla="*/ 840 w 847"/>
                  <a:gd name="T3" fmla="*/ 1586 h 1616"/>
                  <a:gd name="T4" fmla="*/ 0 w 847"/>
                  <a:gd name="T5" fmla="*/ 1616 h 1616"/>
                  <a:gd name="T6" fmla="*/ 9 w 847"/>
                  <a:gd name="T7" fmla="*/ 28 h 1616"/>
                  <a:gd name="T8" fmla="*/ 847 w 847"/>
                  <a:gd name="T9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1616">
                    <a:moveTo>
                      <a:pt x="847" y="0"/>
                    </a:moveTo>
                    <a:lnTo>
                      <a:pt x="840" y="1586"/>
                    </a:lnTo>
                    <a:lnTo>
                      <a:pt x="0" y="1616"/>
                    </a:lnTo>
                    <a:lnTo>
                      <a:pt x="9" y="28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FB85242-62BB-4B45-AA2E-65C9D3ACD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1" y="4133850"/>
                <a:ext cx="511175" cy="2286000"/>
              </a:xfrm>
              <a:custGeom>
                <a:avLst/>
                <a:gdLst>
                  <a:gd name="T0" fmla="*/ 0 w 322"/>
                  <a:gd name="T1" fmla="*/ 220 h 1440"/>
                  <a:gd name="T2" fmla="*/ 315 w 322"/>
                  <a:gd name="T3" fmla="*/ 0 h 1440"/>
                  <a:gd name="T4" fmla="*/ 322 w 322"/>
                  <a:gd name="T5" fmla="*/ 1219 h 1440"/>
                  <a:gd name="T6" fmla="*/ 8 w 322"/>
                  <a:gd name="T7" fmla="*/ 1440 h 1440"/>
                  <a:gd name="T8" fmla="*/ 0 w 322"/>
                  <a:gd name="T9" fmla="*/ 22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440">
                    <a:moveTo>
                      <a:pt x="0" y="220"/>
                    </a:moveTo>
                    <a:lnTo>
                      <a:pt x="315" y="0"/>
                    </a:lnTo>
                    <a:lnTo>
                      <a:pt x="322" y="1219"/>
                    </a:lnTo>
                    <a:lnTo>
                      <a:pt x="8" y="1440"/>
                    </a:lnTo>
                    <a:lnTo>
                      <a:pt x="0" y="2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37ECB8C-25AC-4AF0-9FDB-36B9E09D3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043363"/>
                <a:ext cx="1784350" cy="439738"/>
              </a:xfrm>
              <a:custGeom>
                <a:avLst/>
                <a:gdLst>
                  <a:gd name="T0" fmla="*/ 0 w 1124"/>
                  <a:gd name="T1" fmla="*/ 221 h 277"/>
                  <a:gd name="T2" fmla="*/ 315 w 1124"/>
                  <a:gd name="T3" fmla="*/ 0 h 277"/>
                  <a:gd name="T4" fmla="*/ 1124 w 1124"/>
                  <a:gd name="T5" fmla="*/ 57 h 277"/>
                  <a:gd name="T6" fmla="*/ 809 w 1124"/>
                  <a:gd name="T7" fmla="*/ 277 h 277"/>
                  <a:gd name="T8" fmla="*/ 0 w 1124"/>
                  <a:gd name="T9" fmla="*/ 22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4" h="277">
                    <a:moveTo>
                      <a:pt x="0" y="221"/>
                    </a:moveTo>
                    <a:lnTo>
                      <a:pt x="315" y="0"/>
                    </a:lnTo>
                    <a:lnTo>
                      <a:pt x="1124" y="57"/>
                    </a:lnTo>
                    <a:lnTo>
                      <a:pt x="809" y="277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860EF58B-BAC8-424C-B168-7334EF3E9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413" y="4394200"/>
                <a:ext cx="1296988" cy="2025650"/>
              </a:xfrm>
              <a:custGeom>
                <a:avLst/>
                <a:gdLst>
                  <a:gd name="T0" fmla="*/ 809 w 817"/>
                  <a:gd name="T1" fmla="*/ 56 h 1276"/>
                  <a:gd name="T2" fmla="*/ 817 w 817"/>
                  <a:gd name="T3" fmla="*/ 1276 h 1276"/>
                  <a:gd name="T4" fmla="*/ 10 w 817"/>
                  <a:gd name="T5" fmla="*/ 1219 h 1276"/>
                  <a:gd name="T6" fmla="*/ 0 w 817"/>
                  <a:gd name="T7" fmla="*/ 0 h 1276"/>
                  <a:gd name="T8" fmla="*/ 809 w 817"/>
                  <a:gd name="T9" fmla="*/ 56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7" h="1276">
                    <a:moveTo>
                      <a:pt x="809" y="56"/>
                    </a:moveTo>
                    <a:lnTo>
                      <a:pt x="817" y="1276"/>
                    </a:lnTo>
                    <a:lnTo>
                      <a:pt x="10" y="1219"/>
                    </a:lnTo>
                    <a:lnTo>
                      <a:pt x="0" y="0"/>
                    </a:lnTo>
                    <a:lnTo>
                      <a:pt x="809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837E53C-29FB-43B5-9206-04F5C71B8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2319338"/>
                <a:ext cx="1036638" cy="1800225"/>
              </a:xfrm>
              <a:custGeom>
                <a:avLst/>
                <a:gdLst>
                  <a:gd name="T0" fmla="*/ 52 w 276"/>
                  <a:gd name="T1" fmla="*/ 472 h 479"/>
                  <a:gd name="T2" fmla="*/ 36 w 276"/>
                  <a:gd name="T3" fmla="*/ 324 h 479"/>
                  <a:gd name="T4" fmla="*/ 88 w 276"/>
                  <a:gd name="T5" fmla="*/ 106 h 479"/>
                  <a:gd name="T6" fmla="*/ 136 w 276"/>
                  <a:gd name="T7" fmla="*/ 53 h 479"/>
                  <a:gd name="T8" fmla="*/ 159 w 276"/>
                  <a:gd name="T9" fmla="*/ 40 h 479"/>
                  <a:gd name="T10" fmla="*/ 180 w 276"/>
                  <a:gd name="T11" fmla="*/ 36 h 479"/>
                  <a:gd name="T12" fmla="*/ 200 w 276"/>
                  <a:gd name="T13" fmla="*/ 41 h 479"/>
                  <a:gd name="T14" fmla="*/ 225 w 276"/>
                  <a:gd name="T15" fmla="*/ 66 h 479"/>
                  <a:gd name="T16" fmla="*/ 240 w 276"/>
                  <a:gd name="T17" fmla="*/ 121 h 479"/>
                  <a:gd name="T18" fmla="*/ 276 w 276"/>
                  <a:gd name="T19" fmla="*/ 118 h 479"/>
                  <a:gd name="T20" fmla="*/ 266 w 276"/>
                  <a:gd name="T21" fmla="*/ 69 h 479"/>
                  <a:gd name="T22" fmla="*/ 232 w 276"/>
                  <a:gd name="T23" fmla="*/ 18 h 479"/>
                  <a:gd name="T24" fmla="*/ 207 w 276"/>
                  <a:gd name="T25" fmla="*/ 5 h 479"/>
                  <a:gd name="T26" fmla="*/ 180 w 276"/>
                  <a:gd name="T27" fmla="*/ 0 h 479"/>
                  <a:gd name="T28" fmla="*/ 147 w 276"/>
                  <a:gd name="T29" fmla="*/ 6 h 479"/>
                  <a:gd name="T30" fmla="*/ 92 w 276"/>
                  <a:gd name="T31" fmla="*/ 43 h 479"/>
                  <a:gd name="T32" fmla="*/ 27 w 276"/>
                  <a:gd name="T33" fmla="*/ 152 h 479"/>
                  <a:gd name="T34" fmla="*/ 0 w 276"/>
                  <a:gd name="T35" fmla="*/ 324 h 479"/>
                  <a:gd name="T36" fmla="*/ 16 w 276"/>
                  <a:gd name="T37" fmla="*/ 479 h 479"/>
                  <a:gd name="T38" fmla="*/ 52 w 276"/>
                  <a:gd name="T39" fmla="*/ 472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479">
                    <a:moveTo>
                      <a:pt x="52" y="472"/>
                    </a:moveTo>
                    <a:cubicBezTo>
                      <a:pt x="41" y="418"/>
                      <a:pt x="36" y="368"/>
                      <a:pt x="36" y="324"/>
                    </a:cubicBezTo>
                    <a:cubicBezTo>
                      <a:pt x="36" y="227"/>
                      <a:pt x="58" y="154"/>
                      <a:pt x="88" y="106"/>
                    </a:cubicBezTo>
                    <a:cubicBezTo>
                      <a:pt x="103" y="82"/>
                      <a:pt x="119" y="64"/>
                      <a:pt x="136" y="53"/>
                    </a:cubicBezTo>
                    <a:cubicBezTo>
                      <a:pt x="144" y="47"/>
                      <a:pt x="152" y="43"/>
                      <a:pt x="159" y="40"/>
                    </a:cubicBezTo>
                    <a:cubicBezTo>
                      <a:pt x="167" y="38"/>
                      <a:pt x="174" y="36"/>
                      <a:pt x="180" y="36"/>
                    </a:cubicBezTo>
                    <a:cubicBezTo>
                      <a:pt x="187" y="36"/>
                      <a:pt x="194" y="38"/>
                      <a:pt x="200" y="41"/>
                    </a:cubicBezTo>
                    <a:cubicBezTo>
                      <a:pt x="209" y="45"/>
                      <a:pt x="218" y="53"/>
                      <a:pt x="225" y="66"/>
                    </a:cubicBezTo>
                    <a:cubicBezTo>
                      <a:pt x="232" y="79"/>
                      <a:pt x="238" y="98"/>
                      <a:pt x="240" y="121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4" y="100"/>
                      <a:pt x="271" y="83"/>
                      <a:pt x="266" y="69"/>
                    </a:cubicBezTo>
                    <a:cubicBezTo>
                      <a:pt x="258" y="48"/>
                      <a:pt x="247" y="30"/>
                      <a:pt x="232" y="18"/>
                    </a:cubicBezTo>
                    <a:cubicBezTo>
                      <a:pt x="224" y="12"/>
                      <a:pt x="216" y="8"/>
                      <a:pt x="207" y="5"/>
                    </a:cubicBezTo>
                    <a:cubicBezTo>
                      <a:pt x="199" y="2"/>
                      <a:pt x="189" y="0"/>
                      <a:pt x="180" y="0"/>
                    </a:cubicBezTo>
                    <a:cubicBezTo>
                      <a:pt x="169" y="0"/>
                      <a:pt x="158" y="2"/>
                      <a:pt x="147" y="6"/>
                    </a:cubicBezTo>
                    <a:cubicBezTo>
                      <a:pt x="128" y="13"/>
                      <a:pt x="109" y="26"/>
                      <a:pt x="92" y="43"/>
                    </a:cubicBezTo>
                    <a:cubicBezTo>
                      <a:pt x="66" y="68"/>
                      <a:pt x="43" y="105"/>
                      <a:pt x="27" y="152"/>
                    </a:cubicBezTo>
                    <a:cubicBezTo>
                      <a:pt x="10" y="199"/>
                      <a:pt x="0" y="256"/>
                      <a:pt x="0" y="324"/>
                    </a:cubicBezTo>
                    <a:cubicBezTo>
                      <a:pt x="0" y="371"/>
                      <a:pt x="5" y="423"/>
                      <a:pt x="16" y="479"/>
                    </a:cubicBezTo>
                    <a:lnTo>
                      <a:pt x="52" y="4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821DB965-2946-4647-BD6D-02C68121E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851" y="2709863"/>
                <a:ext cx="198438" cy="187325"/>
              </a:xfrm>
              <a:custGeom>
                <a:avLst/>
                <a:gdLst>
                  <a:gd name="T0" fmla="*/ 0 w 125"/>
                  <a:gd name="T1" fmla="*/ 36 h 118"/>
                  <a:gd name="T2" fmla="*/ 125 w 125"/>
                  <a:gd name="T3" fmla="*/ 0 h 118"/>
                  <a:gd name="T4" fmla="*/ 90 w 125"/>
                  <a:gd name="T5" fmla="*/ 118 h 118"/>
                  <a:gd name="T6" fmla="*/ 0 w 125"/>
                  <a:gd name="T7" fmla="*/ 3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8">
                    <a:moveTo>
                      <a:pt x="0" y="36"/>
                    </a:moveTo>
                    <a:lnTo>
                      <a:pt x="125" y="0"/>
                    </a:lnTo>
                    <a:lnTo>
                      <a:pt x="90" y="11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EEA0DE40-DF4E-43C1-9373-3B7222013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038" y="2047875"/>
                <a:ext cx="198438" cy="188913"/>
              </a:xfrm>
              <a:custGeom>
                <a:avLst/>
                <a:gdLst>
                  <a:gd name="T0" fmla="*/ 0 w 125"/>
                  <a:gd name="T1" fmla="*/ 36 h 119"/>
                  <a:gd name="T2" fmla="*/ 125 w 125"/>
                  <a:gd name="T3" fmla="*/ 0 h 119"/>
                  <a:gd name="T4" fmla="*/ 92 w 125"/>
                  <a:gd name="T5" fmla="*/ 119 h 119"/>
                  <a:gd name="T6" fmla="*/ 0 w 125"/>
                  <a:gd name="T7" fmla="*/ 3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19">
                    <a:moveTo>
                      <a:pt x="0" y="36"/>
                    </a:moveTo>
                    <a:lnTo>
                      <a:pt x="125" y="0"/>
                    </a:lnTo>
                    <a:lnTo>
                      <a:pt x="92" y="11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55025FFA-6242-4EC4-A1CF-DD973DE87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1101" y="1758950"/>
                <a:ext cx="808038" cy="1143000"/>
              </a:xfrm>
              <a:custGeom>
                <a:avLst/>
                <a:gdLst>
                  <a:gd name="T0" fmla="*/ 37 w 215"/>
                  <a:gd name="T1" fmla="*/ 302 h 304"/>
                  <a:gd name="T2" fmla="*/ 36 w 215"/>
                  <a:gd name="T3" fmla="*/ 266 h 304"/>
                  <a:gd name="T4" fmla="*/ 71 w 215"/>
                  <a:gd name="T5" fmla="*/ 89 h 304"/>
                  <a:gd name="T6" fmla="*/ 103 w 215"/>
                  <a:gd name="T7" fmla="*/ 48 h 304"/>
                  <a:gd name="T8" fmla="*/ 119 w 215"/>
                  <a:gd name="T9" fmla="*/ 39 h 304"/>
                  <a:gd name="T10" fmla="*/ 133 w 215"/>
                  <a:gd name="T11" fmla="*/ 36 h 304"/>
                  <a:gd name="T12" fmla="*/ 146 w 215"/>
                  <a:gd name="T13" fmla="*/ 39 h 304"/>
                  <a:gd name="T14" fmla="*/ 165 w 215"/>
                  <a:gd name="T15" fmla="*/ 55 h 304"/>
                  <a:gd name="T16" fmla="*/ 180 w 215"/>
                  <a:gd name="T17" fmla="*/ 90 h 304"/>
                  <a:gd name="T18" fmla="*/ 215 w 215"/>
                  <a:gd name="T19" fmla="*/ 81 h 304"/>
                  <a:gd name="T20" fmla="*/ 184 w 215"/>
                  <a:gd name="T21" fmla="*/ 23 h 304"/>
                  <a:gd name="T22" fmla="*/ 160 w 215"/>
                  <a:gd name="T23" fmla="*/ 6 h 304"/>
                  <a:gd name="T24" fmla="*/ 133 w 215"/>
                  <a:gd name="T25" fmla="*/ 0 h 304"/>
                  <a:gd name="T26" fmla="*/ 106 w 215"/>
                  <a:gd name="T27" fmla="*/ 5 h 304"/>
                  <a:gd name="T28" fmla="*/ 64 w 215"/>
                  <a:gd name="T29" fmla="*/ 35 h 304"/>
                  <a:gd name="T30" fmla="*/ 18 w 215"/>
                  <a:gd name="T31" fmla="*/ 125 h 304"/>
                  <a:gd name="T32" fmla="*/ 0 w 215"/>
                  <a:gd name="T33" fmla="*/ 266 h 304"/>
                  <a:gd name="T34" fmla="*/ 1 w 215"/>
                  <a:gd name="T35" fmla="*/ 304 h 304"/>
                  <a:gd name="T36" fmla="*/ 37 w 215"/>
                  <a:gd name="T37" fmla="*/ 30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5" h="304">
                    <a:moveTo>
                      <a:pt x="37" y="302"/>
                    </a:moveTo>
                    <a:cubicBezTo>
                      <a:pt x="36" y="289"/>
                      <a:pt x="36" y="277"/>
                      <a:pt x="36" y="266"/>
                    </a:cubicBezTo>
                    <a:cubicBezTo>
                      <a:pt x="35" y="185"/>
                      <a:pt x="51" y="126"/>
                      <a:pt x="71" y="89"/>
                    </a:cubicBezTo>
                    <a:cubicBezTo>
                      <a:pt x="81" y="70"/>
                      <a:pt x="93" y="56"/>
                      <a:pt x="103" y="48"/>
                    </a:cubicBezTo>
                    <a:cubicBezTo>
                      <a:pt x="109" y="44"/>
                      <a:pt x="114" y="41"/>
                      <a:pt x="119" y="39"/>
                    </a:cubicBezTo>
                    <a:cubicBezTo>
                      <a:pt x="124" y="37"/>
                      <a:pt x="128" y="36"/>
                      <a:pt x="133" y="36"/>
                    </a:cubicBezTo>
                    <a:cubicBezTo>
                      <a:pt x="137" y="36"/>
                      <a:pt x="141" y="37"/>
                      <a:pt x="146" y="39"/>
                    </a:cubicBezTo>
                    <a:cubicBezTo>
                      <a:pt x="152" y="42"/>
                      <a:pt x="158" y="47"/>
                      <a:pt x="165" y="55"/>
                    </a:cubicBezTo>
                    <a:cubicBezTo>
                      <a:pt x="171" y="64"/>
                      <a:pt x="176" y="75"/>
                      <a:pt x="180" y="90"/>
                    </a:cubicBezTo>
                    <a:cubicBezTo>
                      <a:pt x="215" y="81"/>
                      <a:pt x="215" y="81"/>
                      <a:pt x="215" y="81"/>
                    </a:cubicBezTo>
                    <a:cubicBezTo>
                      <a:pt x="208" y="56"/>
                      <a:pt x="198" y="37"/>
                      <a:pt x="184" y="23"/>
                    </a:cubicBezTo>
                    <a:cubicBezTo>
                      <a:pt x="177" y="16"/>
                      <a:pt x="169" y="10"/>
                      <a:pt x="160" y="6"/>
                    </a:cubicBezTo>
                    <a:cubicBezTo>
                      <a:pt x="151" y="2"/>
                      <a:pt x="142" y="0"/>
                      <a:pt x="133" y="0"/>
                    </a:cubicBezTo>
                    <a:cubicBezTo>
                      <a:pt x="124" y="0"/>
                      <a:pt x="115" y="2"/>
                      <a:pt x="106" y="5"/>
                    </a:cubicBezTo>
                    <a:cubicBezTo>
                      <a:pt x="91" y="11"/>
                      <a:pt x="77" y="21"/>
                      <a:pt x="64" y="35"/>
                    </a:cubicBezTo>
                    <a:cubicBezTo>
                      <a:pt x="45" y="57"/>
                      <a:pt x="29" y="86"/>
                      <a:pt x="18" y="125"/>
                    </a:cubicBezTo>
                    <a:cubicBezTo>
                      <a:pt x="6" y="163"/>
                      <a:pt x="0" y="210"/>
                      <a:pt x="0" y="266"/>
                    </a:cubicBezTo>
                    <a:cubicBezTo>
                      <a:pt x="0" y="278"/>
                      <a:pt x="0" y="291"/>
                      <a:pt x="1" y="304"/>
                    </a:cubicBezTo>
                    <a:lnTo>
                      <a:pt x="37" y="30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9759E35-8E2C-4909-9A9B-CFE344E7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9138" y="1214438"/>
                <a:ext cx="203200" cy="187325"/>
              </a:xfrm>
              <a:custGeom>
                <a:avLst/>
                <a:gdLst>
                  <a:gd name="T0" fmla="*/ 0 w 128"/>
                  <a:gd name="T1" fmla="*/ 35 h 118"/>
                  <a:gd name="T2" fmla="*/ 128 w 128"/>
                  <a:gd name="T3" fmla="*/ 0 h 118"/>
                  <a:gd name="T4" fmla="*/ 92 w 128"/>
                  <a:gd name="T5" fmla="*/ 118 h 118"/>
                  <a:gd name="T6" fmla="*/ 0 w 128"/>
                  <a:gd name="T7" fmla="*/ 3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8">
                    <a:moveTo>
                      <a:pt x="0" y="35"/>
                    </a:moveTo>
                    <a:lnTo>
                      <a:pt x="128" y="0"/>
                    </a:lnTo>
                    <a:lnTo>
                      <a:pt x="92" y="11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E26EA8A5-2F2A-468E-BA75-B902D6A51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8" y="815975"/>
                <a:ext cx="920750" cy="1544638"/>
              </a:xfrm>
              <a:custGeom>
                <a:avLst/>
                <a:gdLst>
                  <a:gd name="T0" fmla="*/ 45 w 245"/>
                  <a:gd name="T1" fmla="*/ 406 h 411"/>
                  <a:gd name="T2" fmla="*/ 36 w 245"/>
                  <a:gd name="T3" fmla="*/ 268 h 411"/>
                  <a:gd name="T4" fmla="*/ 45 w 245"/>
                  <a:gd name="T5" fmla="*/ 159 h 411"/>
                  <a:gd name="T6" fmla="*/ 60 w 245"/>
                  <a:gd name="T7" fmla="*/ 101 h 411"/>
                  <a:gd name="T8" fmla="*/ 91 w 245"/>
                  <a:gd name="T9" fmla="*/ 50 h 411"/>
                  <a:gd name="T10" fmla="*/ 107 w 245"/>
                  <a:gd name="T11" fmla="*/ 39 h 411"/>
                  <a:gd name="T12" fmla="*/ 123 w 245"/>
                  <a:gd name="T13" fmla="*/ 36 h 411"/>
                  <a:gd name="T14" fmla="*/ 144 w 245"/>
                  <a:gd name="T15" fmla="*/ 41 h 411"/>
                  <a:gd name="T16" fmla="*/ 179 w 245"/>
                  <a:gd name="T17" fmla="*/ 70 h 411"/>
                  <a:gd name="T18" fmla="*/ 211 w 245"/>
                  <a:gd name="T19" fmla="*/ 127 h 411"/>
                  <a:gd name="T20" fmla="*/ 245 w 245"/>
                  <a:gd name="T21" fmla="*/ 112 h 411"/>
                  <a:gd name="T22" fmla="*/ 191 w 245"/>
                  <a:gd name="T23" fmla="*/ 31 h 411"/>
                  <a:gd name="T24" fmla="*/ 159 w 245"/>
                  <a:gd name="T25" fmla="*/ 8 h 411"/>
                  <a:gd name="T26" fmla="*/ 123 w 245"/>
                  <a:gd name="T27" fmla="*/ 0 h 411"/>
                  <a:gd name="T28" fmla="*/ 96 w 245"/>
                  <a:gd name="T29" fmla="*/ 5 h 411"/>
                  <a:gd name="T30" fmla="*/ 56 w 245"/>
                  <a:gd name="T31" fmla="*/ 35 h 411"/>
                  <a:gd name="T32" fmla="*/ 15 w 245"/>
                  <a:gd name="T33" fmla="*/ 124 h 411"/>
                  <a:gd name="T34" fmla="*/ 0 w 245"/>
                  <a:gd name="T35" fmla="*/ 268 h 411"/>
                  <a:gd name="T36" fmla="*/ 9 w 245"/>
                  <a:gd name="T37" fmla="*/ 411 h 411"/>
                  <a:gd name="T38" fmla="*/ 45 w 245"/>
                  <a:gd name="T39" fmla="*/ 40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5" h="411">
                    <a:moveTo>
                      <a:pt x="45" y="406"/>
                    </a:moveTo>
                    <a:cubicBezTo>
                      <a:pt x="39" y="355"/>
                      <a:pt x="36" y="309"/>
                      <a:pt x="36" y="268"/>
                    </a:cubicBezTo>
                    <a:cubicBezTo>
                      <a:pt x="36" y="226"/>
                      <a:pt x="39" y="189"/>
                      <a:pt x="45" y="159"/>
                    </a:cubicBezTo>
                    <a:cubicBezTo>
                      <a:pt x="49" y="136"/>
                      <a:pt x="54" y="117"/>
                      <a:pt x="60" y="101"/>
                    </a:cubicBezTo>
                    <a:cubicBezTo>
                      <a:pt x="69" y="77"/>
                      <a:pt x="80" y="60"/>
                      <a:pt x="91" y="50"/>
                    </a:cubicBezTo>
                    <a:cubicBezTo>
                      <a:pt x="97" y="45"/>
                      <a:pt x="102" y="42"/>
                      <a:pt x="107" y="39"/>
                    </a:cubicBezTo>
                    <a:cubicBezTo>
                      <a:pt x="112" y="37"/>
                      <a:pt x="118" y="36"/>
                      <a:pt x="123" y="36"/>
                    </a:cubicBezTo>
                    <a:cubicBezTo>
                      <a:pt x="129" y="36"/>
                      <a:pt x="136" y="38"/>
                      <a:pt x="144" y="41"/>
                    </a:cubicBezTo>
                    <a:cubicBezTo>
                      <a:pt x="155" y="46"/>
                      <a:pt x="167" y="56"/>
                      <a:pt x="179" y="70"/>
                    </a:cubicBezTo>
                    <a:cubicBezTo>
                      <a:pt x="190" y="84"/>
                      <a:pt x="202" y="103"/>
                      <a:pt x="211" y="127"/>
                    </a:cubicBezTo>
                    <a:cubicBezTo>
                      <a:pt x="245" y="112"/>
                      <a:pt x="245" y="112"/>
                      <a:pt x="245" y="112"/>
                    </a:cubicBezTo>
                    <a:cubicBezTo>
                      <a:pt x="230" y="78"/>
                      <a:pt x="212" y="51"/>
                      <a:pt x="191" y="31"/>
                    </a:cubicBezTo>
                    <a:cubicBezTo>
                      <a:pt x="181" y="22"/>
                      <a:pt x="170" y="14"/>
                      <a:pt x="159" y="8"/>
                    </a:cubicBezTo>
                    <a:cubicBezTo>
                      <a:pt x="147" y="3"/>
                      <a:pt x="135" y="0"/>
                      <a:pt x="123" y="0"/>
                    </a:cubicBezTo>
                    <a:cubicBezTo>
                      <a:pt x="114" y="0"/>
                      <a:pt x="105" y="2"/>
                      <a:pt x="96" y="5"/>
                    </a:cubicBezTo>
                    <a:cubicBezTo>
                      <a:pt x="81" y="10"/>
                      <a:pt x="68" y="21"/>
                      <a:pt x="56" y="35"/>
                    </a:cubicBezTo>
                    <a:cubicBezTo>
                      <a:pt x="39" y="56"/>
                      <a:pt x="25" y="85"/>
                      <a:pt x="15" y="124"/>
                    </a:cubicBezTo>
                    <a:cubicBezTo>
                      <a:pt x="6" y="162"/>
                      <a:pt x="0" y="210"/>
                      <a:pt x="0" y="268"/>
                    </a:cubicBezTo>
                    <a:cubicBezTo>
                      <a:pt x="0" y="310"/>
                      <a:pt x="3" y="358"/>
                      <a:pt x="9" y="411"/>
                    </a:cubicBezTo>
                    <a:lnTo>
                      <a:pt x="45" y="4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5">
                <a:extLst>
                  <a:ext uri="{FF2B5EF4-FFF2-40B4-BE49-F238E27FC236}">
                    <a16:creationId xmlns:a16="http://schemas.microsoft.com/office/drawing/2014/main" id="{FC873687-F713-4232-A79A-85602501A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0576" y="4502150"/>
                <a:ext cx="406400" cy="2825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33">
                <a:extLst>
                  <a:ext uri="{FF2B5EF4-FFF2-40B4-BE49-F238E27FC236}">
                    <a16:creationId xmlns:a16="http://schemas.microsoft.com/office/drawing/2014/main" id="{943C8AB1-A4DC-4D1B-B5D9-90DC2F453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638" y="2608263"/>
                <a:ext cx="404813" cy="282575"/>
              </a:xfrm>
              <a:prstGeom prst="rect">
                <a:avLst/>
              </a:prstGeom>
              <a:solidFill>
                <a:srgbClr val="87BF6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36">
                <a:extLst>
                  <a:ext uri="{FF2B5EF4-FFF2-40B4-BE49-F238E27FC236}">
                    <a16:creationId xmlns:a16="http://schemas.microsoft.com/office/drawing/2014/main" id="{89EA3B63-90B7-436B-BD1B-8D990F2A0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6" y="3402013"/>
                <a:ext cx="458788" cy="3190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43">
                <a:extLst>
                  <a:ext uri="{FF2B5EF4-FFF2-40B4-BE49-F238E27FC236}">
                    <a16:creationId xmlns:a16="http://schemas.microsoft.com/office/drawing/2014/main" id="{29BCF416-E9E7-4051-9D6F-8DAD7BB44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3613" y="1739900"/>
                <a:ext cx="454025" cy="320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68AFC0-B441-498B-9282-695A90EFF17A}"/>
                </a:ext>
              </a:extLst>
            </p:cNvPr>
            <p:cNvSpPr txBox="1"/>
            <p:nvPr/>
          </p:nvSpPr>
          <p:spPr>
            <a:xfrm>
              <a:off x="8513204" y="403820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8A6B21-1ED0-44E8-A3B5-2BF916B080A1}"/>
                </a:ext>
              </a:extLst>
            </p:cNvPr>
            <p:cNvSpPr txBox="1"/>
            <p:nvPr/>
          </p:nvSpPr>
          <p:spPr>
            <a:xfrm>
              <a:off x="8449199" y="3344201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64BC62-5D63-43F3-AE6E-B92486A9D8CA}"/>
                </a:ext>
              </a:extLst>
            </p:cNvPr>
            <p:cNvSpPr txBox="1"/>
            <p:nvPr/>
          </p:nvSpPr>
          <p:spPr>
            <a:xfrm>
              <a:off x="9240520" y="2820355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D4FBAB-120A-4B9B-B3C8-77DA7758968B}"/>
                </a:ext>
              </a:extLst>
            </p:cNvPr>
            <p:cNvSpPr txBox="1"/>
            <p:nvPr/>
          </p:nvSpPr>
          <p:spPr>
            <a:xfrm>
              <a:off x="11093771" y="2274459"/>
              <a:ext cx="284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4</a:t>
              </a:r>
            </a:p>
          </p:txBody>
        </p:sp>
      </p:grpSp>
      <p:sp>
        <p:nvSpPr>
          <p:cNvPr id="220" name="Прямоугольник: скругленные углы 219">
            <a:extLst>
              <a:ext uri="{FF2B5EF4-FFF2-40B4-BE49-F238E27FC236}">
                <a16:creationId xmlns:a16="http://schemas.microsoft.com/office/drawing/2014/main" id="{180FFE5A-DE5A-4C0B-AB16-E750FB3B230A}"/>
              </a:ext>
            </a:extLst>
          </p:cNvPr>
          <p:cNvSpPr/>
          <p:nvPr/>
        </p:nvSpPr>
        <p:spPr>
          <a:xfrm>
            <a:off x="-888999" y="1177436"/>
            <a:ext cx="7886332" cy="5369192"/>
          </a:xfrm>
          <a:prstGeom prst="roundRect">
            <a:avLst>
              <a:gd name="adj" fmla="val 794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>
              <a:schemeClr val="tx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" dirty="0"/>
          </a:p>
        </p:txBody>
      </p:sp>
      <p:grpSp>
        <p:nvGrpSpPr>
          <p:cNvPr id="224" name="Группа 223">
            <a:extLst>
              <a:ext uri="{FF2B5EF4-FFF2-40B4-BE49-F238E27FC236}">
                <a16:creationId xmlns:a16="http://schemas.microsoft.com/office/drawing/2014/main" id="{E340E2A9-7517-4BF3-B7C7-8B633722422F}"/>
              </a:ext>
            </a:extLst>
          </p:cNvPr>
          <p:cNvGrpSpPr/>
          <p:nvPr/>
        </p:nvGrpSpPr>
        <p:grpSpPr>
          <a:xfrm>
            <a:off x="369480" y="311372"/>
            <a:ext cx="6145619" cy="790325"/>
            <a:chOff x="325119" y="256869"/>
            <a:chExt cx="1519596" cy="812367"/>
          </a:xfrm>
        </p:grpSpPr>
        <p:sp>
          <p:nvSpPr>
            <p:cNvPr id="225" name="Прямоугольник: скругленные углы 224">
              <a:extLst>
                <a:ext uri="{FF2B5EF4-FFF2-40B4-BE49-F238E27FC236}">
                  <a16:creationId xmlns:a16="http://schemas.microsoft.com/office/drawing/2014/main" id="{38CC5BB5-2C97-4C13-9716-7C50109ADD64}"/>
                </a:ext>
              </a:extLst>
            </p:cNvPr>
            <p:cNvSpPr/>
            <p:nvPr/>
          </p:nvSpPr>
          <p:spPr>
            <a:xfrm>
              <a:off x="325119" y="256869"/>
              <a:ext cx="1487018" cy="62107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12B55C26-2CC4-4707-AB3F-277487201561}"/>
                </a:ext>
              </a:extLst>
            </p:cNvPr>
            <p:cNvSpPr txBox="1"/>
            <p:nvPr/>
          </p:nvSpPr>
          <p:spPr>
            <a:xfrm>
              <a:off x="357698" y="309971"/>
              <a:ext cx="1487017" cy="759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Резервный слайд</a:t>
              </a:r>
              <a:r>
                <a:rPr lang="en-US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: </a:t>
              </a:r>
              <a:r>
                <a:rPr lang="ru-RU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Дорожная карта</a:t>
              </a:r>
            </a:p>
            <a:p>
              <a:endParaRPr lang="ru-RU" sz="14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306ADD3-303D-45DB-9439-506C1D254598}"/>
              </a:ext>
            </a:extLst>
          </p:cNvPr>
          <p:cNvGrpSpPr/>
          <p:nvPr/>
        </p:nvGrpSpPr>
        <p:grpSpPr>
          <a:xfrm>
            <a:off x="363219" y="1409773"/>
            <a:ext cx="6390791" cy="4886760"/>
            <a:chOff x="363219" y="1498673"/>
            <a:chExt cx="6390791" cy="4886760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F8F54EDD-2F7A-43E5-A991-6CE3D1D874A1}"/>
                </a:ext>
              </a:extLst>
            </p:cNvPr>
            <p:cNvGrpSpPr/>
            <p:nvPr/>
          </p:nvGrpSpPr>
          <p:grpSpPr>
            <a:xfrm>
              <a:off x="363219" y="1498673"/>
              <a:ext cx="6381644" cy="1149333"/>
              <a:chOff x="325119" y="1041473"/>
              <a:chExt cx="6381644" cy="1149333"/>
            </a:xfrm>
          </p:grpSpPr>
          <p:sp>
            <p:nvSpPr>
              <p:cNvPr id="105" name="Прямоугольник: скругленные углы 104">
                <a:extLst>
                  <a:ext uri="{FF2B5EF4-FFF2-40B4-BE49-F238E27FC236}">
                    <a16:creationId xmlns:a16="http://schemas.microsoft.com/office/drawing/2014/main" id="{8A6BC3C3-B00B-4EF7-83D9-FD8FC16EAED6}"/>
                  </a:ext>
                </a:extLst>
              </p:cNvPr>
              <p:cNvSpPr/>
              <p:nvPr/>
            </p:nvSpPr>
            <p:spPr>
              <a:xfrm>
                <a:off x="325119" y="1041473"/>
                <a:ext cx="6381644" cy="114933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129" name="Группа 128">
                <a:extLst>
                  <a:ext uri="{FF2B5EF4-FFF2-40B4-BE49-F238E27FC236}">
                    <a16:creationId xmlns:a16="http://schemas.microsoft.com/office/drawing/2014/main" id="{5BCD7144-D8D9-4252-A7FA-F634BA0AB0CC}"/>
                  </a:ext>
                </a:extLst>
              </p:cNvPr>
              <p:cNvGrpSpPr/>
              <p:nvPr/>
            </p:nvGrpSpPr>
            <p:grpSpPr>
              <a:xfrm>
                <a:off x="509986" y="1181471"/>
                <a:ext cx="540000" cy="461665"/>
                <a:chOff x="-1557261" y="355623"/>
                <a:chExt cx="540000" cy="461665"/>
              </a:xfrm>
            </p:grpSpPr>
            <p:sp>
              <p:nvSpPr>
                <p:cNvPr id="127" name="Прямоугольник: скругленные углы 126">
                  <a:extLst>
                    <a:ext uri="{FF2B5EF4-FFF2-40B4-BE49-F238E27FC236}">
                      <a16:creationId xmlns:a16="http://schemas.microsoft.com/office/drawing/2014/main" id="{A1A511EC-5C86-43FE-B435-D30D44F31D9A}"/>
                    </a:ext>
                  </a:extLst>
                </p:cNvPr>
                <p:cNvSpPr/>
                <p:nvPr/>
              </p:nvSpPr>
              <p:spPr>
                <a:xfrm>
                  <a:off x="-1557261" y="387406"/>
                  <a:ext cx="540000" cy="360000"/>
                </a:xfrm>
                <a:prstGeom prst="round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BC6B66C-B385-4B1B-B99B-1252E2A11949}"/>
                    </a:ext>
                  </a:extLst>
                </p:cNvPr>
                <p:cNvSpPr txBox="1"/>
                <p:nvPr/>
              </p:nvSpPr>
              <p:spPr>
                <a:xfrm>
                  <a:off x="-1451033" y="355623"/>
                  <a:ext cx="3475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1</a:t>
                  </a:r>
                  <a:endPara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endParaRPr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24C483B-472E-4826-BCF8-D98D47290F7A}"/>
                  </a:ext>
                </a:extLst>
              </p:cNvPr>
              <p:cNvSpPr txBox="1"/>
              <p:nvPr/>
            </p:nvSpPr>
            <p:spPr>
              <a:xfrm>
                <a:off x="1366966" y="1183952"/>
                <a:ext cx="52449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 Создание </a:t>
                </a:r>
                <a:r>
                  <a:rPr lang="en-US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MVP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 Закрытый запуск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3 Операции по идентификации  </a:t>
                </a:r>
                <a:endParaRPr lang="ru-RU" sz="14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endParaRPr>
              </a:p>
            </p:txBody>
          </p:sp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8F812C0A-4F7B-44B2-B08E-1DF2BEC06005}"/>
                </a:ext>
              </a:extLst>
            </p:cNvPr>
            <p:cNvGrpSpPr/>
            <p:nvPr/>
          </p:nvGrpSpPr>
          <p:grpSpPr>
            <a:xfrm>
              <a:off x="372366" y="3990291"/>
              <a:ext cx="6381644" cy="1149333"/>
              <a:chOff x="334266" y="3533091"/>
              <a:chExt cx="6381644" cy="1149333"/>
            </a:xfrm>
          </p:grpSpPr>
          <p:sp>
            <p:nvSpPr>
              <p:cNvPr id="125" name="Прямоугольник: скругленные углы 124">
                <a:extLst>
                  <a:ext uri="{FF2B5EF4-FFF2-40B4-BE49-F238E27FC236}">
                    <a16:creationId xmlns:a16="http://schemas.microsoft.com/office/drawing/2014/main" id="{5AE915C2-B548-4D80-BA9B-82DB333D4B24}"/>
                  </a:ext>
                </a:extLst>
              </p:cNvPr>
              <p:cNvSpPr/>
              <p:nvPr/>
            </p:nvSpPr>
            <p:spPr>
              <a:xfrm>
                <a:off x="334266" y="3533091"/>
                <a:ext cx="6381644" cy="114933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136" name="Группа 135">
                <a:extLst>
                  <a:ext uri="{FF2B5EF4-FFF2-40B4-BE49-F238E27FC236}">
                    <a16:creationId xmlns:a16="http://schemas.microsoft.com/office/drawing/2014/main" id="{6C9DC0D9-47A8-4315-9260-F683206909D5}"/>
                  </a:ext>
                </a:extLst>
              </p:cNvPr>
              <p:cNvGrpSpPr/>
              <p:nvPr/>
            </p:nvGrpSpPr>
            <p:grpSpPr>
              <a:xfrm>
                <a:off x="509986" y="3661313"/>
                <a:ext cx="540000" cy="461665"/>
                <a:chOff x="-1557261" y="355623"/>
                <a:chExt cx="540000" cy="461665"/>
              </a:xfrm>
            </p:grpSpPr>
            <p:sp>
              <p:nvSpPr>
                <p:cNvPr id="137" name="Прямоугольник: скругленные углы 136">
                  <a:extLst>
                    <a:ext uri="{FF2B5EF4-FFF2-40B4-BE49-F238E27FC236}">
                      <a16:creationId xmlns:a16="http://schemas.microsoft.com/office/drawing/2014/main" id="{046F5232-565C-4A55-9F6A-4CC798160F8A}"/>
                    </a:ext>
                  </a:extLst>
                </p:cNvPr>
                <p:cNvSpPr/>
                <p:nvPr/>
              </p:nvSpPr>
              <p:spPr>
                <a:xfrm>
                  <a:off x="-1557261" y="387406"/>
                  <a:ext cx="540000" cy="360000"/>
                </a:xfrm>
                <a:prstGeom prst="roundRect">
                  <a:avLst/>
                </a:prstGeom>
                <a:solidFill>
                  <a:srgbClr val="87BF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4E7B466-B467-48E7-9210-C7D35ACE8C6D}"/>
                    </a:ext>
                  </a:extLst>
                </p:cNvPr>
                <p:cNvSpPr txBox="1"/>
                <p:nvPr/>
              </p:nvSpPr>
              <p:spPr>
                <a:xfrm>
                  <a:off x="-1451033" y="355623"/>
                  <a:ext cx="3475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3</a:t>
                  </a:r>
                  <a:endPara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B5DAEE4-1EBF-472D-A639-4D3CB40498E8}"/>
                  </a:ext>
                </a:extLst>
              </p:cNvPr>
              <p:cNvSpPr txBox="1"/>
              <p:nvPr/>
            </p:nvSpPr>
            <p:spPr>
              <a:xfrm>
                <a:off x="1322062" y="3650000"/>
                <a:ext cx="5224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 Создание </a:t>
                </a:r>
                <a:r>
                  <a:rPr lang="en-US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p2p</a:t>
                </a: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биржы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 Интеграция с сервисами Т</a:t>
                </a:r>
                <a:r>
                  <a:rPr lang="en-US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-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nkoff Sans Medium" panose="02000806050000020004" pitchFamily="50" charset="-52"/>
                    <a:ea typeface="Tinkoff Sans Medium" panose="02000806050000020004" pitchFamily="50" charset="-52"/>
                    <a:cs typeface="Times New Roman" panose="02020603050405020304" pitchFamily="18" charset="0"/>
                  </a:rPr>
                  <a:t>Б</a:t>
                </a: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анка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3 Добавление комиссии</a:t>
                </a:r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659BBCF4-2791-42E0-8D06-8DDB6A894C42}"/>
                </a:ext>
              </a:extLst>
            </p:cNvPr>
            <p:cNvGrpSpPr/>
            <p:nvPr/>
          </p:nvGrpSpPr>
          <p:grpSpPr>
            <a:xfrm>
              <a:off x="363490" y="2744482"/>
              <a:ext cx="6381644" cy="1149333"/>
              <a:chOff x="325390" y="2287282"/>
              <a:chExt cx="6381644" cy="1149333"/>
            </a:xfrm>
          </p:grpSpPr>
          <p:sp>
            <p:nvSpPr>
              <p:cNvPr id="124" name="Прямоугольник: скругленные углы 123">
                <a:extLst>
                  <a:ext uri="{FF2B5EF4-FFF2-40B4-BE49-F238E27FC236}">
                    <a16:creationId xmlns:a16="http://schemas.microsoft.com/office/drawing/2014/main" id="{5F5733DF-FF48-4AA1-B92D-1CF8825247B6}"/>
                  </a:ext>
                </a:extLst>
              </p:cNvPr>
              <p:cNvSpPr/>
              <p:nvPr/>
            </p:nvSpPr>
            <p:spPr>
              <a:xfrm>
                <a:off x="325390" y="2287282"/>
                <a:ext cx="6381644" cy="114933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130" name="Группа 129">
                <a:extLst>
                  <a:ext uri="{FF2B5EF4-FFF2-40B4-BE49-F238E27FC236}">
                    <a16:creationId xmlns:a16="http://schemas.microsoft.com/office/drawing/2014/main" id="{1C6EB676-B203-45A6-A1D9-12ADE92D888F}"/>
                  </a:ext>
                </a:extLst>
              </p:cNvPr>
              <p:cNvGrpSpPr/>
              <p:nvPr/>
            </p:nvGrpSpPr>
            <p:grpSpPr>
              <a:xfrm>
                <a:off x="514977" y="2424857"/>
                <a:ext cx="540000" cy="461665"/>
                <a:chOff x="-1557261" y="355623"/>
                <a:chExt cx="540000" cy="461665"/>
              </a:xfrm>
            </p:grpSpPr>
            <p:sp>
              <p:nvSpPr>
                <p:cNvPr id="131" name="Прямоугольник: скругленные углы 130">
                  <a:extLst>
                    <a:ext uri="{FF2B5EF4-FFF2-40B4-BE49-F238E27FC236}">
                      <a16:creationId xmlns:a16="http://schemas.microsoft.com/office/drawing/2014/main" id="{0EB55A0B-5820-4011-BA1A-A068BE01B16F}"/>
                    </a:ext>
                  </a:extLst>
                </p:cNvPr>
                <p:cNvSpPr/>
                <p:nvPr/>
              </p:nvSpPr>
              <p:spPr>
                <a:xfrm>
                  <a:off x="-1557261" y="387406"/>
                  <a:ext cx="540000" cy="360000"/>
                </a:xfrm>
                <a:prstGeom prst="roundRect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E37C89B-ABB8-48AC-8C10-822659E7923C}"/>
                    </a:ext>
                  </a:extLst>
                </p:cNvPr>
                <p:cNvSpPr txBox="1"/>
                <p:nvPr/>
              </p:nvSpPr>
              <p:spPr>
                <a:xfrm>
                  <a:off x="-1451033" y="355623"/>
                  <a:ext cx="3475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2</a:t>
                  </a:r>
                  <a:endPara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endParaRPr>
                </a:p>
              </p:txBody>
            </p: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E50859E-8FC8-4DFB-8CB5-4697D66DAB8C}"/>
                  </a:ext>
                </a:extLst>
              </p:cNvPr>
              <p:cNvSpPr txBox="1"/>
              <p:nvPr/>
            </p:nvSpPr>
            <p:spPr>
              <a:xfrm>
                <a:off x="1324397" y="2430706"/>
                <a:ext cx="51959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 Интеграция скоринг системы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 Введение службы поддержки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3 Проработка системы безопасности  </a:t>
                </a:r>
              </a:p>
            </p:txBody>
          </p:sp>
        </p:grp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173CE235-0F88-492E-ACDB-CBBD9F8B5080}"/>
                </a:ext>
              </a:extLst>
            </p:cNvPr>
            <p:cNvGrpSpPr/>
            <p:nvPr/>
          </p:nvGrpSpPr>
          <p:grpSpPr>
            <a:xfrm>
              <a:off x="363219" y="5236100"/>
              <a:ext cx="6381644" cy="1149333"/>
              <a:chOff x="325119" y="4778900"/>
              <a:chExt cx="6381644" cy="1149333"/>
            </a:xfrm>
          </p:grpSpPr>
          <p:sp>
            <p:nvSpPr>
              <p:cNvPr id="126" name="Прямоугольник: скругленные углы 125">
                <a:extLst>
                  <a:ext uri="{FF2B5EF4-FFF2-40B4-BE49-F238E27FC236}">
                    <a16:creationId xmlns:a16="http://schemas.microsoft.com/office/drawing/2014/main" id="{94C1ABB4-A4DB-4C07-A528-E10D52796D5F}"/>
                  </a:ext>
                </a:extLst>
              </p:cNvPr>
              <p:cNvSpPr/>
              <p:nvPr/>
            </p:nvSpPr>
            <p:spPr>
              <a:xfrm>
                <a:off x="325119" y="4778900"/>
                <a:ext cx="6381644" cy="114933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glow>
                  <a:schemeClr val="tx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" dirty="0"/>
              </a:p>
            </p:txBody>
          </p:sp>
          <p:grpSp>
            <p:nvGrpSpPr>
              <p:cNvPr id="133" name="Группа 132">
                <a:extLst>
                  <a:ext uri="{FF2B5EF4-FFF2-40B4-BE49-F238E27FC236}">
                    <a16:creationId xmlns:a16="http://schemas.microsoft.com/office/drawing/2014/main" id="{8078FE01-D78A-4171-B659-420ECAF5443D}"/>
                  </a:ext>
                </a:extLst>
              </p:cNvPr>
              <p:cNvGrpSpPr/>
              <p:nvPr/>
            </p:nvGrpSpPr>
            <p:grpSpPr>
              <a:xfrm>
                <a:off x="509985" y="4916475"/>
                <a:ext cx="540000" cy="461665"/>
                <a:chOff x="-1557261" y="355623"/>
                <a:chExt cx="540000" cy="461665"/>
              </a:xfrm>
            </p:grpSpPr>
            <p:sp>
              <p:nvSpPr>
                <p:cNvPr id="134" name="Прямоугольник: скругленные углы 133">
                  <a:extLst>
                    <a:ext uri="{FF2B5EF4-FFF2-40B4-BE49-F238E27FC236}">
                      <a16:creationId xmlns:a16="http://schemas.microsoft.com/office/drawing/2014/main" id="{39F1CF89-3E46-484F-970A-B410ED5ED35D}"/>
                    </a:ext>
                  </a:extLst>
                </p:cNvPr>
                <p:cNvSpPr/>
                <p:nvPr/>
              </p:nvSpPr>
              <p:spPr>
                <a:xfrm>
                  <a:off x="-1557261" y="387406"/>
                  <a:ext cx="540000" cy="36000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84C7629C-8DED-4CC1-924E-CFDAFBD9108C}"/>
                    </a:ext>
                  </a:extLst>
                </p:cNvPr>
                <p:cNvSpPr txBox="1"/>
                <p:nvPr/>
              </p:nvSpPr>
              <p:spPr>
                <a:xfrm>
                  <a:off x="-1451033" y="355623"/>
                  <a:ext cx="3475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dirty="0">
                      <a:solidFill>
                        <a:schemeClr val="bg1"/>
                      </a:solidFill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4</a:t>
                  </a:r>
                  <a:endPara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683BD73-ECB9-4FC2-AAC5-E6AE95AB5819}"/>
                  </a:ext>
                </a:extLst>
              </p:cNvPr>
              <p:cNvSpPr txBox="1"/>
              <p:nvPr/>
            </p:nvSpPr>
            <p:spPr>
              <a:xfrm>
                <a:off x="1330378" y="4924188"/>
                <a:ext cx="40568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1 Добавление сложных сервисов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(Коллективное финансирование)</a:t>
                </a:r>
                <a:b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2 Геймификация </a:t>
                </a:r>
              </a:p>
            </p:txBody>
          </p:sp>
          <p:grpSp>
            <p:nvGrpSpPr>
              <p:cNvPr id="2" name="Группа 1">
                <a:extLst>
                  <a:ext uri="{FF2B5EF4-FFF2-40B4-BE49-F238E27FC236}">
                    <a16:creationId xmlns:a16="http://schemas.microsoft.com/office/drawing/2014/main" id="{35B752B3-7ED7-456F-94BB-A05EE9931EDF}"/>
                  </a:ext>
                </a:extLst>
              </p:cNvPr>
              <p:cNvGrpSpPr/>
              <p:nvPr/>
            </p:nvGrpSpPr>
            <p:grpSpPr>
              <a:xfrm>
                <a:off x="5302320" y="4795836"/>
                <a:ext cx="428481" cy="490731"/>
                <a:chOff x="314655" y="1571235"/>
                <a:chExt cx="2116130" cy="2423562"/>
              </a:xfrm>
            </p:grpSpPr>
            <p:sp>
              <p:nvSpPr>
                <p:cNvPr id="194" name="Овал 193">
                  <a:extLst>
                    <a:ext uri="{FF2B5EF4-FFF2-40B4-BE49-F238E27FC236}">
                      <a16:creationId xmlns:a16="http://schemas.microsoft.com/office/drawing/2014/main" id="{8858AF1A-71A7-4E18-A02C-88E367FBEAC2}"/>
                    </a:ext>
                  </a:extLst>
                </p:cNvPr>
                <p:cNvSpPr/>
                <p:nvPr/>
              </p:nvSpPr>
              <p:spPr>
                <a:xfrm>
                  <a:off x="314655" y="2184728"/>
                  <a:ext cx="1810069" cy="18100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95" name="Рисунок 194">
                  <a:extLst>
                    <a:ext uri="{FF2B5EF4-FFF2-40B4-BE49-F238E27FC236}">
                      <a16:creationId xmlns:a16="http://schemas.microsoft.com/office/drawing/2014/main" id="{74922395-4DD6-4DC2-8971-7F434006A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977" y="1571235"/>
                  <a:ext cx="2069808" cy="2300412"/>
                </a:xfrm>
                <a:prstGeom prst="rect">
                  <a:avLst/>
                </a:prstGeom>
              </p:spPr>
            </p:pic>
          </p:grpSp>
          <p:grpSp>
            <p:nvGrpSpPr>
              <p:cNvPr id="3" name="Группа 2">
                <a:extLst>
                  <a:ext uri="{FF2B5EF4-FFF2-40B4-BE49-F238E27FC236}">
                    <a16:creationId xmlns:a16="http://schemas.microsoft.com/office/drawing/2014/main" id="{C9D739EE-01B7-4692-B71B-397C05B3C86E}"/>
                  </a:ext>
                </a:extLst>
              </p:cNvPr>
              <p:cNvGrpSpPr/>
              <p:nvPr/>
            </p:nvGrpSpPr>
            <p:grpSpPr>
              <a:xfrm>
                <a:off x="5671557" y="5335050"/>
                <a:ext cx="502494" cy="524588"/>
                <a:chOff x="10111011" y="3740724"/>
                <a:chExt cx="1579159" cy="1648593"/>
              </a:xfrm>
            </p:grpSpPr>
            <p:sp>
              <p:nvSpPr>
                <p:cNvPr id="196" name="Овал 195">
                  <a:extLst>
                    <a:ext uri="{FF2B5EF4-FFF2-40B4-BE49-F238E27FC236}">
                      <a16:creationId xmlns:a16="http://schemas.microsoft.com/office/drawing/2014/main" id="{F6711B00-24BD-4C33-B462-90E63D440677}"/>
                    </a:ext>
                  </a:extLst>
                </p:cNvPr>
                <p:cNvSpPr/>
                <p:nvPr/>
              </p:nvSpPr>
              <p:spPr>
                <a:xfrm>
                  <a:off x="10443482" y="4142629"/>
                  <a:ext cx="1246688" cy="1246688"/>
                </a:xfrm>
                <a:prstGeom prst="ellipse">
                  <a:avLst/>
                </a:prstGeom>
                <a:gradFill>
                  <a:gsLst>
                    <a:gs pos="0">
                      <a:srgbClr val="FFE868"/>
                    </a:gs>
                    <a:gs pos="100000">
                      <a:srgbClr val="EFB32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197" name="Рисунок 196">
                  <a:extLst>
                    <a:ext uri="{FF2B5EF4-FFF2-40B4-BE49-F238E27FC236}">
                      <a16:creationId xmlns:a16="http://schemas.microsoft.com/office/drawing/2014/main" id="{4FE4B496-2E12-44FB-A960-53628F88C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1011" y="3740724"/>
                  <a:ext cx="1579159" cy="1579159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Группа 200">
                <a:extLst>
                  <a:ext uri="{FF2B5EF4-FFF2-40B4-BE49-F238E27FC236}">
                    <a16:creationId xmlns:a16="http://schemas.microsoft.com/office/drawing/2014/main" id="{7B5C9075-E59D-47FA-B11B-E1A5D73F93A8}"/>
                  </a:ext>
                </a:extLst>
              </p:cNvPr>
              <p:cNvGrpSpPr/>
              <p:nvPr/>
            </p:nvGrpSpPr>
            <p:grpSpPr>
              <a:xfrm>
                <a:off x="5787693" y="4789401"/>
                <a:ext cx="428481" cy="490731"/>
                <a:chOff x="314655" y="1571235"/>
                <a:chExt cx="2116130" cy="2423562"/>
              </a:xfrm>
            </p:grpSpPr>
            <p:sp>
              <p:nvSpPr>
                <p:cNvPr id="202" name="Овал 201">
                  <a:extLst>
                    <a:ext uri="{FF2B5EF4-FFF2-40B4-BE49-F238E27FC236}">
                      <a16:creationId xmlns:a16="http://schemas.microsoft.com/office/drawing/2014/main" id="{FA5631DB-4EBA-4BBC-AAFB-2C7EFC65FB77}"/>
                    </a:ext>
                  </a:extLst>
                </p:cNvPr>
                <p:cNvSpPr/>
                <p:nvPr/>
              </p:nvSpPr>
              <p:spPr>
                <a:xfrm>
                  <a:off x="314655" y="2184728"/>
                  <a:ext cx="1810069" cy="18100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03" name="Рисунок 202">
                  <a:extLst>
                    <a:ext uri="{FF2B5EF4-FFF2-40B4-BE49-F238E27FC236}">
                      <a16:creationId xmlns:a16="http://schemas.microsoft.com/office/drawing/2014/main" id="{6D78C321-ACF2-406E-B33C-8976582FC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977" y="1571235"/>
                  <a:ext cx="2069808" cy="2300412"/>
                </a:xfrm>
                <a:prstGeom prst="rect">
                  <a:avLst/>
                </a:prstGeom>
              </p:spPr>
            </p:pic>
          </p:grp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76CB5209-65A1-4A82-BE77-B7DB6E8AB9D9}"/>
                  </a:ext>
                </a:extLst>
              </p:cNvPr>
              <p:cNvGrpSpPr/>
              <p:nvPr/>
            </p:nvGrpSpPr>
            <p:grpSpPr>
              <a:xfrm>
                <a:off x="6254707" y="4795836"/>
                <a:ext cx="428481" cy="490731"/>
                <a:chOff x="314655" y="1571235"/>
                <a:chExt cx="2116130" cy="2423562"/>
              </a:xfrm>
            </p:grpSpPr>
            <p:sp>
              <p:nvSpPr>
                <p:cNvPr id="205" name="Овал 204">
                  <a:extLst>
                    <a:ext uri="{FF2B5EF4-FFF2-40B4-BE49-F238E27FC236}">
                      <a16:creationId xmlns:a16="http://schemas.microsoft.com/office/drawing/2014/main" id="{994193DD-5261-46F0-8480-570DE16EE60A}"/>
                    </a:ext>
                  </a:extLst>
                </p:cNvPr>
                <p:cNvSpPr/>
                <p:nvPr/>
              </p:nvSpPr>
              <p:spPr>
                <a:xfrm>
                  <a:off x="314655" y="2184728"/>
                  <a:ext cx="1810069" cy="18100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206" name="Рисунок 205">
                  <a:extLst>
                    <a:ext uri="{FF2B5EF4-FFF2-40B4-BE49-F238E27FC236}">
                      <a16:creationId xmlns:a16="http://schemas.microsoft.com/office/drawing/2014/main" id="{B338305D-5527-4B76-AE8D-3DADF777C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977" y="1571235"/>
                  <a:ext cx="2069808" cy="2300412"/>
                </a:xfrm>
                <a:prstGeom prst="rect">
                  <a:avLst/>
                </a:prstGeom>
              </p:spPr>
            </p:pic>
          </p:grpSp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E56E0AED-5E48-4F62-8BFC-7BC940BABBE6}"/>
                  </a:ext>
                </a:extLst>
              </p:cNvPr>
              <p:cNvGrpSpPr/>
              <p:nvPr/>
            </p:nvGrpSpPr>
            <p:grpSpPr>
              <a:xfrm rot="5400000">
                <a:off x="5951052" y="5303382"/>
                <a:ext cx="63541" cy="73294"/>
                <a:chOff x="5953029" y="4483460"/>
                <a:chExt cx="315669" cy="364119"/>
              </a:xfrm>
              <a:solidFill>
                <a:schemeClr val="bg1"/>
              </a:solidFill>
            </p:grpSpPr>
            <p:sp>
              <p:nvSpPr>
                <p:cNvPr id="207" name="Прямоугольник 206">
                  <a:extLst>
                    <a:ext uri="{FF2B5EF4-FFF2-40B4-BE49-F238E27FC236}">
                      <a16:creationId xmlns:a16="http://schemas.microsoft.com/office/drawing/2014/main" id="{66874C83-1704-43BD-814F-10D628AA42B9}"/>
                    </a:ext>
                  </a:extLst>
                </p:cNvPr>
                <p:cNvSpPr/>
                <p:nvPr/>
              </p:nvSpPr>
              <p:spPr>
                <a:xfrm rot="2700000">
                  <a:off x="5956005" y="4593246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08" name="Прямоугольник 207">
                  <a:extLst>
                    <a:ext uri="{FF2B5EF4-FFF2-40B4-BE49-F238E27FC236}">
                      <a16:creationId xmlns:a16="http://schemas.microsoft.com/office/drawing/2014/main" id="{8CBE9D9D-5091-4880-B132-74732DAECCB7}"/>
                    </a:ext>
                  </a:extLst>
                </p:cNvPr>
                <p:cNvSpPr/>
                <p:nvPr/>
              </p:nvSpPr>
              <p:spPr>
                <a:xfrm rot="8100000">
                  <a:off x="5953029" y="4751481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209" name="Группа 208">
                <a:extLst>
                  <a:ext uri="{FF2B5EF4-FFF2-40B4-BE49-F238E27FC236}">
                    <a16:creationId xmlns:a16="http://schemas.microsoft.com/office/drawing/2014/main" id="{7CBA016D-0DF8-4401-A08F-7C5BDDC7CF04}"/>
                  </a:ext>
                </a:extLst>
              </p:cNvPr>
              <p:cNvGrpSpPr/>
              <p:nvPr/>
            </p:nvGrpSpPr>
            <p:grpSpPr>
              <a:xfrm rot="8100000">
                <a:off x="6229564" y="5331865"/>
                <a:ext cx="63541" cy="73294"/>
                <a:chOff x="5953029" y="4483460"/>
                <a:chExt cx="315669" cy="364119"/>
              </a:xfrm>
              <a:solidFill>
                <a:schemeClr val="bg1"/>
              </a:solidFill>
            </p:grpSpPr>
            <p:sp>
              <p:nvSpPr>
                <p:cNvPr id="210" name="Прямоугольник 209">
                  <a:extLst>
                    <a:ext uri="{FF2B5EF4-FFF2-40B4-BE49-F238E27FC236}">
                      <a16:creationId xmlns:a16="http://schemas.microsoft.com/office/drawing/2014/main" id="{9C254C66-EA47-4DE1-AC79-2BF2E2A9D8BF}"/>
                    </a:ext>
                  </a:extLst>
                </p:cNvPr>
                <p:cNvSpPr/>
                <p:nvPr/>
              </p:nvSpPr>
              <p:spPr>
                <a:xfrm rot="2700000">
                  <a:off x="5956005" y="4593246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8ABD03D1-0D07-4F79-85B3-3FB5B0607E0E}"/>
                    </a:ext>
                  </a:extLst>
                </p:cNvPr>
                <p:cNvSpPr/>
                <p:nvPr/>
              </p:nvSpPr>
              <p:spPr>
                <a:xfrm rot="8100000">
                  <a:off x="5953029" y="4751481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0BC31CCA-817E-4E60-8D37-83A33D2B856C}"/>
                  </a:ext>
                </a:extLst>
              </p:cNvPr>
              <p:cNvGrpSpPr/>
              <p:nvPr/>
            </p:nvGrpSpPr>
            <p:grpSpPr>
              <a:xfrm rot="2700000">
                <a:off x="5660335" y="5317764"/>
                <a:ext cx="63541" cy="73294"/>
                <a:chOff x="5953029" y="4483460"/>
                <a:chExt cx="315669" cy="364119"/>
              </a:xfrm>
              <a:solidFill>
                <a:schemeClr val="bg1"/>
              </a:solidFill>
            </p:grpSpPr>
            <p:sp>
              <p:nvSpPr>
                <p:cNvPr id="213" name="Прямоугольник 212">
                  <a:extLst>
                    <a:ext uri="{FF2B5EF4-FFF2-40B4-BE49-F238E27FC236}">
                      <a16:creationId xmlns:a16="http://schemas.microsoft.com/office/drawing/2014/main" id="{6F018F1E-000A-4A91-9420-F8781AEE4427}"/>
                    </a:ext>
                  </a:extLst>
                </p:cNvPr>
                <p:cNvSpPr/>
                <p:nvPr/>
              </p:nvSpPr>
              <p:spPr>
                <a:xfrm rot="2700000">
                  <a:off x="5956005" y="4593246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9653EDDC-F8B3-4E4F-A8F0-3E9F4D981CE6}"/>
                    </a:ext>
                  </a:extLst>
                </p:cNvPr>
                <p:cNvSpPr/>
                <p:nvPr/>
              </p:nvSpPr>
              <p:spPr>
                <a:xfrm rot="8100000">
                  <a:off x="5953029" y="4751481"/>
                  <a:ext cx="315669" cy="96098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6266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2E3B4012-1D60-4978-B5BD-13FC1271D0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3907ADB-09BC-4761-AB90-5D192D2EE834}"/>
              </a:ext>
            </a:extLst>
          </p:cNvPr>
          <p:cNvGrpSpPr/>
          <p:nvPr/>
        </p:nvGrpSpPr>
        <p:grpSpPr>
          <a:xfrm>
            <a:off x="369481" y="311372"/>
            <a:ext cx="5948632" cy="770283"/>
            <a:chOff x="325119" y="256869"/>
            <a:chExt cx="1519596" cy="791766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71DACC27-338E-4483-84ED-1A1D69EC6316}"/>
                </a:ext>
              </a:extLst>
            </p:cNvPr>
            <p:cNvSpPr/>
            <p:nvPr/>
          </p:nvSpPr>
          <p:spPr>
            <a:xfrm>
              <a:off x="325119" y="256869"/>
              <a:ext cx="1487018" cy="62107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D0A7FC-5841-469C-88F5-F1AAAD51D375}"/>
                </a:ext>
              </a:extLst>
            </p:cNvPr>
            <p:cNvSpPr txBox="1"/>
            <p:nvPr/>
          </p:nvSpPr>
          <p:spPr>
            <a:xfrm>
              <a:off x="357698" y="309971"/>
              <a:ext cx="14870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Резервный слайд</a:t>
              </a:r>
              <a:r>
                <a:rPr lang="en-US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: </a:t>
              </a:r>
              <a:r>
                <a:rPr lang="ru-RU" sz="28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Бизнес-модель</a:t>
              </a:r>
            </a:p>
            <a:p>
              <a:endParaRPr lang="ru-RU" sz="14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F6C94C-6E3D-4296-A1AB-E8CF0B67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626"/>
            <a:ext cx="12192000" cy="53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8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F0EC-9EE9-41F3-8DB6-49636499C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EAC60-065A-46B7-93E8-A1BEF7705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BA6E9D1-5884-49AD-BF21-4BDEB4F901C3}"/>
              </a:ext>
            </a:extLst>
          </p:cNvPr>
          <p:cNvGrpSpPr/>
          <p:nvPr/>
        </p:nvGrpSpPr>
        <p:grpSpPr>
          <a:xfrm>
            <a:off x="2995612" y="-1643536"/>
            <a:ext cx="6200775" cy="1352550"/>
            <a:chOff x="2995612" y="839178"/>
            <a:chExt cx="6200775" cy="135255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0F443384-74B9-4413-8F1F-29825BB2F90E}"/>
                </a:ext>
              </a:extLst>
            </p:cNvPr>
            <p:cNvSpPr/>
            <p:nvPr/>
          </p:nvSpPr>
          <p:spPr>
            <a:xfrm>
              <a:off x="2995612" y="839178"/>
              <a:ext cx="6200775" cy="1352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EAC850-5C3F-4B3A-B7F4-7A433838E9E0}"/>
                </a:ext>
              </a:extLst>
            </p:cNvPr>
            <p:cNvSpPr txBox="1"/>
            <p:nvPr/>
          </p:nvSpPr>
          <p:spPr>
            <a:xfrm>
              <a:off x="3636287" y="998266"/>
              <a:ext cx="491942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Все люди сталкиваются с долговыми отношениями</a:t>
              </a:r>
            </a:p>
          </p:txBody>
        </p:sp>
      </p:grpSp>
      <p:pic>
        <p:nvPicPr>
          <p:cNvPr id="21" name="Picture 4">
            <a:extLst>
              <a:ext uri="{FF2B5EF4-FFF2-40B4-BE49-F238E27FC236}">
                <a16:creationId xmlns:a16="http://schemas.microsoft.com/office/drawing/2014/main" id="{8EC23AEF-D3B9-4264-B687-EB98548D6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7"/>
          <a:stretch/>
        </p:blipFill>
        <p:spPr bwMode="auto">
          <a:xfrm>
            <a:off x="12443831" y="800541"/>
            <a:ext cx="5152397" cy="49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A0FB74F-2FD8-4C7C-A404-ECF3C207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869" y="584444"/>
            <a:ext cx="2336163" cy="528176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B10FB0B-89C3-4B9A-89F2-9A34876F002F}"/>
              </a:ext>
            </a:extLst>
          </p:cNvPr>
          <p:cNvGrpSpPr/>
          <p:nvPr/>
        </p:nvGrpSpPr>
        <p:grpSpPr>
          <a:xfrm>
            <a:off x="12511638" y="2858738"/>
            <a:ext cx="2989661" cy="338554"/>
            <a:chOff x="717073" y="4232854"/>
            <a:chExt cx="2730808" cy="338554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7F0D063D-8EE9-4F74-80C4-C32479645AFF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9F89CE-E0DA-494F-AE62-8242D643A51D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Официально трудоустроен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B9AFA0B-7AFF-408A-AC7E-B098D689E996}"/>
              </a:ext>
            </a:extLst>
          </p:cNvPr>
          <p:cNvGrpSpPr/>
          <p:nvPr/>
        </p:nvGrpSpPr>
        <p:grpSpPr>
          <a:xfrm>
            <a:off x="12541953" y="2030118"/>
            <a:ext cx="2989661" cy="338554"/>
            <a:chOff x="717073" y="4232854"/>
            <a:chExt cx="2730808" cy="338554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BD5DB480-83DB-4694-810E-A467D3E42418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660506-F947-46AC-8D8C-AF774FB2FDE0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       Есть имущество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B66E207-17D7-461F-B133-01E37B80D148}"/>
              </a:ext>
            </a:extLst>
          </p:cNvPr>
          <p:cNvGrpSpPr/>
          <p:nvPr/>
        </p:nvGrpSpPr>
        <p:grpSpPr>
          <a:xfrm>
            <a:off x="12579180" y="4515979"/>
            <a:ext cx="2989661" cy="338554"/>
            <a:chOff x="717073" y="4232854"/>
            <a:chExt cx="2730808" cy="338554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242A56D6-CA84-4668-ACD8-AB758C4A7ADF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05AC2-66C3-4F60-9073-39BE54771E00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Низкая кредитная нагрузка</a:t>
              </a: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0204AA4-A17F-458F-8A67-FBBEEF12D651}"/>
              </a:ext>
            </a:extLst>
          </p:cNvPr>
          <p:cNvGrpSpPr/>
          <p:nvPr/>
        </p:nvGrpSpPr>
        <p:grpSpPr>
          <a:xfrm>
            <a:off x="12532643" y="3687359"/>
            <a:ext cx="2989661" cy="338554"/>
            <a:chOff x="685413" y="4235758"/>
            <a:chExt cx="2730808" cy="338554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3B698282-C0C2-4281-A97A-D32BDD779248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36FE82-C46E-4671-A06F-C1ED2A2B7A44}"/>
                </a:ext>
              </a:extLst>
            </p:cNvPr>
            <p:cNvSpPr txBox="1"/>
            <p:nvPr/>
          </p:nvSpPr>
          <p:spPr>
            <a:xfrm>
              <a:off x="685413" y="4235758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Хорошая кредитная история</a:t>
              </a:r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D4F5124-D12B-4712-B3E1-A74EB4ADEA64}"/>
              </a:ext>
            </a:extLst>
          </p:cNvPr>
          <p:cNvGrpSpPr/>
          <p:nvPr/>
        </p:nvGrpSpPr>
        <p:grpSpPr>
          <a:xfrm>
            <a:off x="7138501" y="-7099034"/>
            <a:ext cx="1828712" cy="6857999"/>
            <a:chOff x="7138501" y="-1130497"/>
            <a:chExt cx="1828712" cy="6857999"/>
          </a:xfrm>
        </p:grpSpPr>
        <p:sp>
          <p:nvSpPr>
            <p:cNvPr id="47" name="Прямоугольник: скругленные углы 46">
              <a:extLst>
                <a:ext uri="{FF2B5EF4-FFF2-40B4-BE49-F238E27FC236}">
                  <a16:creationId xmlns:a16="http://schemas.microsoft.com/office/drawing/2014/main" id="{49BFE121-AFB6-4303-9B4C-98C8CFC58451}"/>
                </a:ext>
              </a:extLst>
            </p:cNvPr>
            <p:cNvSpPr/>
            <p:nvPr/>
          </p:nvSpPr>
          <p:spPr>
            <a:xfrm rot="5400000">
              <a:off x="4623857" y="1384147"/>
              <a:ext cx="6857999" cy="1828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86218F97-C7FF-401A-B708-D95635DC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408" y="974273"/>
              <a:ext cx="1130684" cy="4516587"/>
            </a:xfrm>
            <a:prstGeom prst="rect">
              <a:avLst/>
            </a:prstGeom>
          </p:spPr>
        </p:pic>
      </p:grp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8122DA6-F161-4389-ABB8-6F8F908C7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94" y="551467"/>
            <a:ext cx="6711207" cy="186206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5F09999-C606-4F67-94BA-3615315A7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2" y="2071067"/>
            <a:ext cx="3444792" cy="401580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19C38E1-552B-45BA-B006-DF2C12AB3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5102">
            <a:off x="8408151" y="2706707"/>
            <a:ext cx="1590517" cy="759236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480F1505-5F49-4108-9C5D-FFACB89A8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2620">
            <a:off x="8549546" y="4226705"/>
            <a:ext cx="1970135" cy="759236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234CF5DC-B412-472C-8418-AE189616A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919">
            <a:off x="68301" y="2578509"/>
            <a:ext cx="3887623" cy="759236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DB740A51-3BE4-4439-96B0-B26920BBA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2651">
            <a:off x="852680" y="4291666"/>
            <a:ext cx="2987069" cy="759236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9E6DF228-5BEB-4FD8-B6A8-A7B99465FA94}"/>
              </a:ext>
            </a:extLst>
          </p:cNvPr>
          <p:cNvSpPr/>
          <p:nvPr/>
        </p:nvSpPr>
        <p:spPr>
          <a:xfrm>
            <a:off x="1638300" y="6293356"/>
            <a:ext cx="273844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09B0D2-8131-4703-AD33-4EE510FC8105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ЦА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Анализ рынка        Продукт        Клиентский путь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44859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F0EC-9EE9-41F3-8DB6-49636499C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549905"/>
            <a:ext cx="5918200" cy="154530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EAC60-065A-46B7-93E8-A1BEF7705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771404"/>
            <a:ext cx="5918200" cy="107164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77C3DF7-AC5D-4738-9E5F-90E1C57FAE1B}"/>
              </a:ext>
            </a:extLst>
          </p:cNvPr>
          <p:cNvGrpSpPr/>
          <p:nvPr/>
        </p:nvGrpSpPr>
        <p:grpSpPr>
          <a:xfrm>
            <a:off x="1431465" y="-2110368"/>
            <a:ext cx="4013279" cy="875400"/>
            <a:chOff x="1649412" y="1473078"/>
            <a:chExt cx="4013279" cy="87540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0F443384-74B9-4413-8F1F-29825BB2F90E}"/>
                </a:ext>
              </a:extLst>
            </p:cNvPr>
            <p:cNvSpPr/>
            <p:nvPr/>
          </p:nvSpPr>
          <p:spPr>
            <a:xfrm>
              <a:off x="1649412" y="1473078"/>
              <a:ext cx="4013279" cy="875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EAC850-5C3F-4B3A-B7F4-7A433838E9E0}"/>
                </a:ext>
              </a:extLst>
            </p:cNvPr>
            <p:cNvSpPr txBox="1"/>
            <p:nvPr/>
          </p:nvSpPr>
          <p:spPr>
            <a:xfrm>
              <a:off x="2096347" y="1590598"/>
              <a:ext cx="31839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Все люди сталкиваются с долговыми отношениями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AB21B8C-0CB7-4F03-AF6F-A0757EBAB7D7}"/>
              </a:ext>
            </a:extLst>
          </p:cNvPr>
          <p:cNvGrpSpPr/>
          <p:nvPr/>
        </p:nvGrpSpPr>
        <p:grpSpPr>
          <a:xfrm>
            <a:off x="7138501" y="-1130497"/>
            <a:ext cx="1828712" cy="6857999"/>
            <a:chOff x="7138501" y="-1130497"/>
            <a:chExt cx="1828712" cy="6857999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7AB32C99-3F88-4876-A539-B686C47C4723}"/>
                </a:ext>
              </a:extLst>
            </p:cNvPr>
            <p:cNvSpPr/>
            <p:nvPr/>
          </p:nvSpPr>
          <p:spPr>
            <a:xfrm rot="5400000">
              <a:off x="4623857" y="1384147"/>
              <a:ext cx="6857999" cy="1828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DE852AB4-69DE-401D-9162-364EB4B6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408" y="974273"/>
              <a:ext cx="1130684" cy="4516587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CF29C2AC-D3D6-4223-9CE3-C82FAF2984CC}"/>
              </a:ext>
            </a:extLst>
          </p:cNvPr>
          <p:cNvGrpSpPr/>
          <p:nvPr/>
        </p:nvGrpSpPr>
        <p:grpSpPr>
          <a:xfrm>
            <a:off x="9285809" y="2858738"/>
            <a:ext cx="2989661" cy="338554"/>
            <a:chOff x="717073" y="4232854"/>
            <a:chExt cx="2730808" cy="338554"/>
          </a:xfrm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200F44BC-3255-4992-9D39-0B5E4AEECB12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3A6869-2CBC-40AC-8DA2-1FBB87BFF02C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Официально трудоустроен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5E483C0-AF1A-4AFD-A0A6-89148A9654AD}"/>
              </a:ext>
            </a:extLst>
          </p:cNvPr>
          <p:cNvGrpSpPr/>
          <p:nvPr/>
        </p:nvGrpSpPr>
        <p:grpSpPr>
          <a:xfrm>
            <a:off x="9275013" y="2030118"/>
            <a:ext cx="2989661" cy="338554"/>
            <a:chOff x="717073" y="4232854"/>
            <a:chExt cx="2730808" cy="338554"/>
          </a:xfrm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F01528D1-FF0F-4833-A721-189D0287BD97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AADA1B-6CC5-4DEF-821D-65770B3C4E34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          Есть имущество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4B7BC0CC-EE3D-4B71-99DE-034D76A0DF15}"/>
              </a:ext>
            </a:extLst>
          </p:cNvPr>
          <p:cNvGrpSpPr/>
          <p:nvPr/>
        </p:nvGrpSpPr>
        <p:grpSpPr>
          <a:xfrm>
            <a:off x="9312240" y="4515979"/>
            <a:ext cx="2989661" cy="338554"/>
            <a:chOff x="717073" y="4232854"/>
            <a:chExt cx="2730808" cy="338554"/>
          </a:xfrm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9E371C50-6E69-4419-8A7D-CEC4B01238E7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8DD3A2-51BC-4A7C-B039-D53579E9F7BD}"/>
                </a:ext>
              </a:extLst>
            </p:cNvPr>
            <p:cNvSpPr txBox="1"/>
            <p:nvPr/>
          </p:nvSpPr>
          <p:spPr>
            <a:xfrm>
              <a:off x="717073" y="4232854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Низкая кредитная нагрузка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4731020-5B9E-4DB1-96F5-865DCFCFCCC7}"/>
              </a:ext>
            </a:extLst>
          </p:cNvPr>
          <p:cNvGrpSpPr/>
          <p:nvPr/>
        </p:nvGrpSpPr>
        <p:grpSpPr>
          <a:xfrm>
            <a:off x="9265703" y="3687359"/>
            <a:ext cx="2989661" cy="338554"/>
            <a:chOff x="685413" y="4235758"/>
            <a:chExt cx="2730808" cy="338554"/>
          </a:xfrm>
        </p:grpSpPr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47198682-E8B1-4544-AF44-6C2C2397EE99}"/>
                </a:ext>
              </a:extLst>
            </p:cNvPr>
            <p:cNvSpPr/>
            <p:nvPr/>
          </p:nvSpPr>
          <p:spPr>
            <a:xfrm rot="5400000">
              <a:off x="1830791" y="3138015"/>
              <a:ext cx="249507" cy="2476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0BB7A4-3B2B-4C7C-929C-6AE0D4513F94}"/>
                </a:ext>
              </a:extLst>
            </p:cNvPr>
            <p:cNvSpPr txBox="1"/>
            <p:nvPr/>
          </p:nvSpPr>
          <p:spPr>
            <a:xfrm>
              <a:off x="685413" y="4235758"/>
              <a:ext cx="2730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Хорошая кредитная история</a:t>
              </a:r>
            </a:p>
          </p:txBody>
        </p:sp>
      </p:grp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9AD2F127-707F-42A7-86FE-31F4DDC6D3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5102">
            <a:off x="4971165" y="3286589"/>
            <a:ext cx="1165294" cy="55625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C569750-C455-4C16-B20D-499C89A069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2620">
            <a:off x="5007409" y="4274537"/>
            <a:ext cx="1443422" cy="55625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8ED8E12-F6BF-4060-BBF3-11C858053F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919">
            <a:off x="-92690" y="3304495"/>
            <a:ext cx="2848271" cy="55625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3BBF0C86-CF7B-462F-9FA1-6D969F2A1D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2651">
            <a:off x="337225" y="4267390"/>
            <a:ext cx="2188479" cy="5562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3DC63AE-607D-4189-9A22-4B0A5CF014C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14" y="963544"/>
            <a:ext cx="4513456" cy="12522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5F09999-C606-4F67-94BA-3615315A7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92" y="2929731"/>
            <a:ext cx="2229546" cy="2599118"/>
          </a:xfrm>
          <a:prstGeom prst="rect">
            <a:avLst/>
          </a:prstGeom>
        </p:spPr>
      </p:pic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28353A4E-63E6-4535-B1FC-C21D74A88559}"/>
              </a:ext>
            </a:extLst>
          </p:cNvPr>
          <p:cNvGrpSpPr/>
          <p:nvPr/>
        </p:nvGrpSpPr>
        <p:grpSpPr>
          <a:xfrm>
            <a:off x="-6853907" y="1982827"/>
            <a:ext cx="6494942" cy="3268003"/>
            <a:chOff x="-1091712" y="1982827"/>
            <a:chExt cx="6494942" cy="3268003"/>
          </a:xfrm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EB2FFA20-5AEB-40C6-91CE-941A5F7C5499}"/>
                </a:ext>
              </a:extLst>
            </p:cNvPr>
            <p:cNvSpPr/>
            <p:nvPr/>
          </p:nvSpPr>
          <p:spPr>
            <a:xfrm rot="5400000">
              <a:off x="521757" y="369358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5" name="Picture 2" descr="Picture background">
              <a:extLst>
                <a:ext uri="{FF2B5EF4-FFF2-40B4-BE49-F238E27FC236}">
                  <a16:creationId xmlns:a16="http://schemas.microsoft.com/office/drawing/2014/main" id="{BBA1AAAE-A3A7-42F1-8C01-1CBBE054B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99"/>
            <a:stretch/>
          </p:blipFill>
          <p:spPr bwMode="auto">
            <a:xfrm>
              <a:off x="1196464" y="2119500"/>
              <a:ext cx="2778091" cy="105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D5579D-B68B-4CF2-A08B-03D071D4F245}"/>
                </a:ext>
              </a:extLst>
            </p:cNvPr>
            <p:cNvSpPr txBox="1"/>
            <p:nvPr/>
          </p:nvSpPr>
          <p:spPr>
            <a:xfrm>
              <a:off x="261425" y="2945289"/>
              <a:ext cx="469785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Начала работу в 2007 году в США.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Охватывает более 50% американского рынка в сфере P2P-кредитования.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пике своего развития </a:t>
              </a:r>
              <a:r>
                <a:rPr lang="ru-RU" sz="1600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LendingClub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была крупнейшей в мире платформой однорангового кредитования. </a:t>
              </a: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9917416A-FA1B-43E5-9E7D-69A0824467D4}"/>
              </a:ext>
            </a:extLst>
          </p:cNvPr>
          <p:cNvGrpSpPr/>
          <p:nvPr/>
        </p:nvGrpSpPr>
        <p:grpSpPr>
          <a:xfrm>
            <a:off x="12490490" y="1959803"/>
            <a:ext cx="6494942" cy="3268003"/>
            <a:chOff x="6599695" y="1959803"/>
            <a:chExt cx="6494942" cy="3268003"/>
          </a:xfrm>
        </p:grpSpPr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CE28A7A9-6BA7-4749-B3A8-F4CF5F546FBF}"/>
                </a:ext>
              </a:extLst>
            </p:cNvPr>
            <p:cNvSpPr/>
            <p:nvPr/>
          </p:nvSpPr>
          <p:spPr>
            <a:xfrm rot="5400000">
              <a:off x="8213164" y="346334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9" name="Picture 2" descr="Picture background">
              <a:extLst>
                <a:ext uri="{FF2B5EF4-FFF2-40B4-BE49-F238E27FC236}">
                  <a16:creationId xmlns:a16="http://schemas.microsoft.com/office/drawing/2014/main" id="{DD2D3ABA-C4DB-4706-92C4-B330E4002F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57"/>
            <a:stretch/>
          </p:blipFill>
          <p:spPr bwMode="auto">
            <a:xfrm>
              <a:off x="7812230" y="2013965"/>
              <a:ext cx="3193143" cy="102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CE5AA8-1D8D-4986-99B2-D7A36196AAE2}"/>
                </a:ext>
              </a:extLst>
            </p:cNvPr>
            <p:cNvSpPr txBox="1"/>
            <p:nvPr/>
          </p:nvSpPr>
          <p:spPr>
            <a:xfrm>
              <a:off x="7196752" y="3058795"/>
              <a:ext cx="469785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Относится к кредитным сервисам системы WebMoney Transfer.</a:t>
              </a:r>
            </a:p>
            <a:p>
              <a:pPr algn="ctr"/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бирже реализована возможность получать и выдавать коллективные кредиты, когда каждый кредитор выдает только часть запрашиваемой суммы.</a:t>
              </a:r>
            </a:p>
          </p:txBody>
        </p:sp>
      </p:grp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29484DC8-E5D5-46AE-B00B-3DF35E5FFEB8}"/>
              </a:ext>
            </a:extLst>
          </p:cNvPr>
          <p:cNvSpPr/>
          <p:nvPr/>
        </p:nvSpPr>
        <p:spPr>
          <a:xfrm>
            <a:off x="1638300" y="6293356"/>
            <a:ext cx="273844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FCB39-6404-402A-AB13-E63DF70E4C36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ЦА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Анализ рынка        Продукт        Клиентский путь        Структура        Экономика        Бизнес-модель        Выгоды             Не трогать!      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0257CE6-B13F-4984-9C30-FBA8B90F4D34}"/>
              </a:ext>
            </a:extLst>
          </p:cNvPr>
          <p:cNvGrpSpPr/>
          <p:nvPr/>
        </p:nvGrpSpPr>
        <p:grpSpPr>
          <a:xfrm>
            <a:off x="3638319" y="-961138"/>
            <a:ext cx="4915361" cy="737612"/>
            <a:chOff x="292926" y="387261"/>
            <a:chExt cx="6838245" cy="1030385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EF9A42B7-6AFD-4E19-A710-41026D7CDD5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742E2-C471-4349-8EB7-47E5E470E09E}"/>
                </a:ext>
              </a:extLst>
            </p:cNvPr>
            <p:cNvSpPr txBox="1"/>
            <p:nvPr/>
          </p:nvSpPr>
          <p:spPr>
            <a:xfrm>
              <a:off x="626177" y="603873"/>
              <a:ext cx="613331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Рынок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endParaRPr lang="ru-RU" sz="24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92675F5-C5AC-4BC8-B54B-C7988A1359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604B990-BD52-4DB9-BA08-A594DD60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609" y="-1505743"/>
            <a:ext cx="1290835" cy="129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830D5CB-4295-4760-9EE6-51B358F3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92" y="7123591"/>
            <a:ext cx="1515408" cy="1766604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34858BE-6954-47EA-BE9D-E8E04C6198B6}"/>
              </a:ext>
            </a:extLst>
          </p:cNvPr>
          <p:cNvGrpSpPr/>
          <p:nvPr/>
        </p:nvGrpSpPr>
        <p:grpSpPr>
          <a:xfrm>
            <a:off x="7138501" y="-7099034"/>
            <a:ext cx="1828712" cy="6857999"/>
            <a:chOff x="7138501" y="-1130497"/>
            <a:chExt cx="1828712" cy="6857999"/>
          </a:xfrm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52DEEE8F-2F33-47E4-98BE-524F675E01F2}"/>
                </a:ext>
              </a:extLst>
            </p:cNvPr>
            <p:cNvSpPr/>
            <p:nvPr/>
          </p:nvSpPr>
          <p:spPr>
            <a:xfrm rot="5400000">
              <a:off x="4623857" y="1384147"/>
              <a:ext cx="6857999" cy="1828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D703239-0724-414C-A679-E22CBF78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408" y="974273"/>
              <a:ext cx="1130684" cy="4516587"/>
            </a:xfrm>
            <a:prstGeom prst="rect">
              <a:avLst/>
            </a:prstGeom>
          </p:spPr>
        </p:pic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9BE08EB6-052B-496F-96A5-95A5A46104CA}"/>
              </a:ext>
            </a:extLst>
          </p:cNvPr>
          <p:cNvGrpSpPr/>
          <p:nvPr/>
        </p:nvGrpSpPr>
        <p:grpSpPr>
          <a:xfrm>
            <a:off x="8506647" y="-6975288"/>
            <a:ext cx="2984502" cy="6635523"/>
            <a:chOff x="8506647" y="-899886"/>
            <a:chExt cx="2984502" cy="6635523"/>
          </a:xfrm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D4839980-FBC1-4162-AD38-4DCC5335DEB7}"/>
                </a:ext>
              </a:extLst>
            </p:cNvPr>
            <p:cNvSpPr/>
            <p:nvPr/>
          </p:nvSpPr>
          <p:spPr>
            <a:xfrm rot="5400000">
              <a:off x="6681135" y="925626"/>
              <a:ext cx="6635523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3" name="Picture 4" descr="rendered">
              <a:extLst>
                <a:ext uri="{FF2B5EF4-FFF2-40B4-BE49-F238E27FC236}">
                  <a16:creationId xmlns:a16="http://schemas.microsoft.com/office/drawing/2014/main" id="{6F5EA599-3996-4AAA-8703-86AC6BD3D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8506649" y="325075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Прямоугольник: скругленные углы 123">
              <a:extLst>
                <a:ext uri="{FF2B5EF4-FFF2-40B4-BE49-F238E27FC236}">
                  <a16:creationId xmlns:a16="http://schemas.microsoft.com/office/drawing/2014/main" id="{2131A086-4831-459F-9DB0-7FAF38BA8F75}"/>
                </a:ext>
              </a:extLst>
            </p:cNvPr>
            <p:cNvSpPr/>
            <p:nvPr/>
          </p:nvSpPr>
          <p:spPr>
            <a:xfrm>
              <a:off x="8805099" y="501421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6CE411A6-1D3E-41A9-8ED3-6EF84365F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7565" y="646048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Прямоугольник: скругленные углы 125">
              <a:extLst>
                <a:ext uri="{FF2B5EF4-FFF2-40B4-BE49-F238E27FC236}">
                  <a16:creationId xmlns:a16="http://schemas.microsoft.com/office/drawing/2014/main" id="{87028049-E41B-4AFB-8E04-945A43B08FDC}"/>
                </a:ext>
              </a:extLst>
            </p:cNvPr>
            <p:cNvSpPr/>
            <p:nvPr/>
          </p:nvSpPr>
          <p:spPr>
            <a:xfrm>
              <a:off x="8920781" y="1025296"/>
              <a:ext cx="2141743" cy="4194176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584998B-8995-4837-A2FB-8666725C65EC}"/>
                </a:ext>
              </a:extLst>
            </p:cNvPr>
            <p:cNvSpPr txBox="1"/>
            <p:nvPr/>
          </p:nvSpPr>
          <p:spPr>
            <a:xfrm>
              <a:off x="9068254" y="1086214"/>
              <a:ext cx="185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Информация о сделке</a:t>
              </a:r>
            </a:p>
          </p:txBody>
        </p:sp>
        <p:sp>
          <p:nvSpPr>
            <p:cNvPr id="128" name="Прямоугольник: скругленные углы 127">
              <a:extLst>
                <a:ext uri="{FF2B5EF4-FFF2-40B4-BE49-F238E27FC236}">
                  <a16:creationId xmlns:a16="http://schemas.microsoft.com/office/drawing/2014/main" id="{D4D37F29-6E4B-43DC-AB90-67A43ED7C70C}"/>
                </a:ext>
              </a:extLst>
            </p:cNvPr>
            <p:cNvSpPr/>
            <p:nvPr/>
          </p:nvSpPr>
          <p:spPr>
            <a:xfrm>
              <a:off x="9029091" y="2031544"/>
              <a:ext cx="19883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6039090-5E4C-4A28-892C-B48748F93CDC}"/>
                </a:ext>
              </a:extLst>
            </p:cNvPr>
            <p:cNvSpPr txBox="1"/>
            <p:nvPr/>
          </p:nvSpPr>
          <p:spPr>
            <a:xfrm>
              <a:off x="9087365" y="1402683"/>
              <a:ext cx="185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Петров П.П.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DFBC27D-3B93-4D5C-ACCF-98E69411731F}"/>
                </a:ext>
              </a:extLst>
            </p:cNvPr>
            <p:cNvSpPr txBox="1"/>
            <p:nvPr/>
          </p:nvSpPr>
          <p:spPr>
            <a:xfrm>
              <a:off x="9499799" y="1564477"/>
              <a:ext cx="1017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+79872596716</a:t>
              </a:r>
            </a:p>
          </p:txBody>
        </p:sp>
        <p:sp>
          <p:nvSpPr>
            <p:cNvPr id="131" name="Прямоугольник: скругленные углы 130">
              <a:extLst>
                <a:ext uri="{FF2B5EF4-FFF2-40B4-BE49-F238E27FC236}">
                  <a16:creationId xmlns:a16="http://schemas.microsoft.com/office/drawing/2014/main" id="{033C2868-2EA5-4022-89F5-8E937765792A}"/>
                </a:ext>
              </a:extLst>
            </p:cNvPr>
            <p:cNvSpPr/>
            <p:nvPr/>
          </p:nvSpPr>
          <p:spPr>
            <a:xfrm>
              <a:off x="9029091" y="3187521"/>
              <a:ext cx="9596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4812091-C6E9-4E1D-9945-7EC2A1AC509A}"/>
                </a:ext>
              </a:extLst>
            </p:cNvPr>
            <p:cNvSpPr txBox="1"/>
            <p:nvPr/>
          </p:nvSpPr>
          <p:spPr>
            <a:xfrm>
              <a:off x="9072170" y="2073733"/>
              <a:ext cx="18549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Тип сделки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D8E1E46-93E9-44AC-A22C-A1D3D72C3A26}"/>
                </a:ext>
              </a:extLst>
            </p:cNvPr>
            <p:cNvSpPr txBox="1"/>
            <p:nvPr/>
          </p:nvSpPr>
          <p:spPr>
            <a:xfrm>
              <a:off x="9079651" y="2251479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Безналичный</a:t>
              </a:r>
            </a:p>
          </p:txBody>
        </p:sp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60F2B3F9-E269-4575-898E-FCDE110E4BBB}"/>
                </a:ext>
              </a:extLst>
            </p:cNvPr>
            <p:cNvSpPr/>
            <p:nvPr/>
          </p:nvSpPr>
          <p:spPr>
            <a:xfrm>
              <a:off x="9016978" y="2602305"/>
              <a:ext cx="19883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053DB9F-CEC1-4DE9-95E6-C61E6A122D69}"/>
                </a:ext>
              </a:extLst>
            </p:cNvPr>
            <p:cNvSpPr txBox="1"/>
            <p:nvPr/>
          </p:nvSpPr>
          <p:spPr>
            <a:xfrm>
              <a:off x="9060057" y="2644494"/>
              <a:ext cx="18549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Сумма займа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FBC0A16-E342-43C6-B2D2-B94C67B94894}"/>
                </a:ext>
              </a:extLst>
            </p:cNvPr>
            <p:cNvSpPr txBox="1"/>
            <p:nvPr/>
          </p:nvSpPr>
          <p:spPr>
            <a:xfrm>
              <a:off x="9059607" y="2814688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5000 Рублей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77B3E53-5DE6-4E60-9875-3B9BEEC2985C}"/>
                </a:ext>
              </a:extLst>
            </p:cNvPr>
            <p:cNvSpPr txBox="1"/>
            <p:nvPr/>
          </p:nvSpPr>
          <p:spPr>
            <a:xfrm>
              <a:off x="9059186" y="3406285"/>
              <a:ext cx="4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10%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AF37812-DE66-4526-BED4-CEB92A22AF62}"/>
                </a:ext>
              </a:extLst>
            </p:cNvPr>
            <p:cNvSpPr txBox="1"/>
            <p:nvPr/>
          </p:nvSpPr>
          <p:spPr>
            <a:xfrm>
              <a:off x="9029091" y="3234201"/>
              <a:ext cx="608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Процент</a:t>
              </a:r>
            </a:p>
          </p:txBody>
        </p:sp>
        <p:sp>
          <p:nvSpPr>
            <p:cNvPr id="139" name="Прямоугольник: скругленные углы 138">
              <a:extLst>
                <a:ext uri="{FF2B5EF4-FFF2-40B4-BE49-F238E27FC236}">
                  <a16:creationId xmlns:a16="http://schemas.microsoft.com/office/drawing/2014/main" id="{3538AB87-5794-44A7-A174-082A9020BEDC}"/>
                </a:ext>
              </a:extLst>
            </p:cNvPr>
            <p:cNvSpPr/>
            <p:nvPr/>
          </p:nvSpPr>
          <p:spPr>
            <a:xfrm>
              <a:off x="10045677" y="3192011"/>
              <a:ext cx="9596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BAC79A0-65E2-41DA-ABCA-619B8A489AFF}"/>
                </a:ext>
              </a:extLst>
            </p:cNvPr>
            <p:cNvSpPr txBox="1"/>
            <p:nvPr/>
          </p:nvSpPr>
          <p:spPr>
            <a:xfrm>
              <a:off x="10045677" y="3416669"/>
              <a:ext cx="959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5500 Рублей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C85F5C2-A0DA-4C63-AA1F-5B29AE09390B}"/>
                </a:ext>
              </a:extLst>
            </p:cNvPr>
            <p:cNvSpPr txBox="1"/>
            <p:nvPr/>
          </p:nvSpPr>
          <p:spPr>
            <a:xfrm>
              <a:off x="10045677" y="3238691"/>
              <a:ext cx="7533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Вы получите</a:t>
              </a:r>
            </a:p>
          </p:txBody>
        </p:sp>
        <p:sp>
          <p:nvSpPr>
            <p:cNvPr id="142" name="Прямоугольник: скругленные углы 141">
              <a:extLst>
                <a:ext uri="{FF2B5EF4-FFF2-40B4-BE49-F238E27FC236}">
                  <a16:creationId xmlns:a16="http://schemas.microsoft.com/office/drawing/2014/main" id="{AC2D0F3C-F784-4089-9121-D515EA2C413F}"/>
                </a:ext>
              </a:extLst>
            </p:cNvPr>
            <p:cNvSpPr/>
            <p:nvPr/>
          </p:nvSpPr>
          <p:spPr>
            <a:xfrm>
              <a:off x="9029091" y="3762702"/>
              <a:ext cx="19883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D2C235A-9BBA-400C-A808-29F82BCD7F28}"/>
                </a:ext>
              </a:extLst>
            </p:cNvPr>
            <p:cNvSpPr txBox="1"/>
            <p:nvPr/>
          </p:nvSpPr>
          <p:spPr>
            <a:xfrm>
              <a:off x="9072170" y="3804891"/>
              <a:ext cx="18549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Срок погашения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BEE3EC2-1801-42B8-9400-89E5A0D895F7}"/>
                </a:ext>
              </a:extLst>
            </p:cNvPr>
            <p:cNvSpPr txBox="1"/>
            <p:nvPr/>
          </p:nvSpPr>
          <p:spPr>
            <a:xfrm>
              <a:off x="9071720" y="3975085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14 октября</a:t>
              </a:r>
            </a:p>
          </p:txBody>
        </p:sp>
        <p:sp>
          <p:nvSpPr>
            <p:cNvPr id="145" name="Прямоугольник: скругленные углы 144">
              <a:extLst>
                <a:ext uri="{FF2B5EF4-FFF2-40B4-BE49-F238E27FC236}">
                  <a16:creationId xmlns:a16="http://schemas.microsoft.com/office/drawing/2014/main" id="{C743E4D4-845A-460F-ADB4-5EA978231907}"/>
                </a:ext>
              </a:extLst>
            </p:cNvPr>
            <p:cNvSpPr/>
            <p:nvPr/>
          </p:nvSpPr>
          <p:spPr>
            <a:xfrm>
              <a:off x="9016977" y="4357603"/>
              <a:ext cx="1988396" cy="5152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2B28A6-17E4-42B2-B511-EF4E4433FF11}"/>
                </a:ext>
              </a:extLst>
            </p:cNvPr>
            <p:cNvSpPr txBox="1"/>
            <p:nvPr/>
          </p:nvSpPr>
          <p:spPr>
            <a:xfrm>
              <a:off x="9084597" y="4385572"/>
              <a:ext cx="18549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Tinkoff Sans" panose="02000506050000020004" pitchFamily="50" charset="-52"/>
                  <a:ea typeface="Tinkoff Sans" panose="02000506050000020004" pitchFamily="50" charset="-52"/>
                </a:rPr>
                <a:t>Способ перевода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0FF263E-2D88-4771-BB12-7428CD77B698}"/>
                </a:ext>
              </a:extLst>
            </p:cNvPr>
            <p:cNvSpPr txBox="1"/>
            <p:nvPr/>
          </p:nvSpPr>
          <p:spPr>
            <a:xfrm>
              <a:off x="9084147" y="4555766"/>
              <a:ext cx="1309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Перевод через</a:t>
              </a:r>
            </a:p>
          </p:txBody>
        </p:sp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B2D0B669-B55F-462A-8F95-429D84367A11}"/>
                </a:ext>
              </a:extLst>
            </p:cNvPr>
            <p:cNvSpPr/>
            <p:nvPr/>
          </p:nvSpPr>
          <p:spPr>
            <a:xfrm>
              <a:off x="10628424" y="391123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49" name="Рисунок 148">
              <a:extLst>
                <a:ext uri="{FF2B5EF4-FFF2-40B4-BE49-F238E27FC236}">
                  <a16:creationId xmlns:a16="http://schemas.microsoft.com/office/drawing/2014/main" id="{713BF4CD-6A79-4966-AE8D-304FE604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0670499" y="3968928"/>
              <a:ext cx="140138" cy="140138"/>
            </a:xfrm>
            <a:prstGeom prst="rect">
              <a:avLst/>
            </a:prstGeom>
          </p:spPr>
        </p:pic>
        <p:pic>
          <p:nvPicPr>
            <p:cNvPr id="150" name="Picture 2" descr="Picture background">
              <a:extLst>
                <a:ext uri="{FF2B5EF4-FFF2-40B4-BE49-F238E27FC236}">
                  <a16:creationId xmlns:a16="http://schemas.microsoft.com/office/drawing/2014/main" id="{152F300F-CD27-42C8-B62A-4EAE07CDE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1920" y="4580423"/>
              <a:ext cx="397411" cy="21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Овал 150">
              <a:extLst>
                <a:ext uri="{FF2B5EF4-FFF2-40B4-BE49-F238E27FC236}">
                  <a16:creationId xmlns:a16="http://schemas.microsoft.com/office/drawing/2014/main" id="{FAA1DC1C-3E6A-483C-BFFA-8B946D89B876}"/>
                </a:ext>
              </a:extLst>
            </p:cNvPr>
            <p:cNvSpPr/>
            <p:nvPr/>
          </p:nvSpPr>
          <p:spPr>
            <a:xfrm>
              <a:off x="10634246" y="450421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2" name="Рисунок 151">
              <a:extLst>
                <a:ext uri="{FF2B5EF4-FFF2-40B4-BE49-F238E27FC236}">
                  <a16:creationId xmlns:a16="http://schemas.microsoft.com/office/drawing/2014/main" id="{3BA6FDD8-409F-4F2D-92F4-9D95F7FA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0676321" y="4561912"/>
              <a:ext cx="140138" cy="140138"/>
            </a:xfrm>
            <a:prstGeom prst="rect">
              <a:avLst/>
            </a:prstGeom>
          </p:spPr>
        </p:pic>
        <p:grpSp>
          <p:nvGrpSpPr>
            <p:cNvPr id="153" name="Группа 152">
              <a:extLst>
                <a:ext uri="{FF2B5EF4-FFF2-40B4-BE49-F238E27FC236}">
                  <a16:creationId xmlns:a16="http://schemas.microsoft.com/office/drawing/2014/main" id="{6F73932B-D43E-4ADC-A88E-3AC290135A8A}"/>
                </a:ext>
              </a:extLst>
            </p:cNvPr>
            <p:cNvGrpSpPr/>
            <p:nvPr/>
          </p:nvGrpSpPr>
          <p:grpSpPr>
            <a:xfrm>
              <a:off x="9158837" y="1251534"/>
              <a:ext cx="456007" cy="525129"/>
              <a:chOff x="-335177" y="-2432211"/>
              <a:chExt cx="1469577" cy="1692335"/>
            </a:xfrm>
          </p:grpSpPr>
          <p:sp>
            <p:nvSpPr>
              <p:cNvPr id="154" name="Овал 153">
                <a:extLst>
                  <a:ext uri="{FF2B5EF4-FFF2-40B4-BE49-F238E27FC236}">
                    <a16:creationId xmlns:a16="http://schemas.microsoft.com/office/drawing/2014/main" id="{87261B5C-3E2B-4E33-AF2B-1DC40DF764AC}"/>
                  </a:ext>
                </a:extLst>
              </p:cNvPr>
              <p:cNvSpPr/>
              <p:nvPr/>
            </p:nvSpPr>
            <p:spPr>
              <a:xfrm>
                <a:off x="-335177" y="-1986564"/>
                <a:ext cx="1246688" cy="1246688"/>
              </a:xfrm>
              <a:prstGeom prst="ellipse">
                <a:avLst/>
              </a:prstGeom>
              <a:gradFill>
                <a:gsLst>
                  <a:gs pos="0">
                    <a:srgbClr val="FFE868"/>
                  </a:gs>
                  <a:gs pos="100000">
                    <a:srgbClr val="EFB32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55" name="Рисунок 154">
                <a:extLst>
                  <a:ext uri="{FF2B5EF4-FFF2-40B4-BE49-F238E27FC236}">
                    <a16:creationId xmlns:a16="http://schemas.microsoft.com/office/drawing/2014/main" id="{4A430E5B-6BFE-4152-B8F8-15B172E0C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4213" y="-2432211"/>
                <a:ext cx="1448613" cy="1610009"/>
              </a:xfrm>
              <a:prstGeom prst="rect">
                <a:avLst/>
              </a:prstGeom>
            </p:spPr>
          </p:pic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7A5B1F3-73E7-449C-BB9C-CAF1FCAECFDA}"/>
              </a:ext>
            </a:extLst>
          </p:cNvPr>
          <p:cNvGrpSpPr/>
          <p:nvPr/>
        </p:nvGrpSpPr>
        <p:grpSpPr>
          <a:xfrm>
            <a:off x="-1091712" y="1982827"/>
            <a:ext cx="6494942" cy="3268003"/>
            <a:chOff x="-1091712" y="1982827"/>
            <a:chExt cx="6494942" cy="3268003"/>
          </a:xfrm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033884D0-5025-4ACE-9FA4-FE2450D52643}"/>
                </a:ext>
              </a:extLst>
            </p:cNvPr>
            <p:cNvSpPr/>
            <p:nvPr/>
          </p:nvSpPr>
          <p:spPr>
            <a:xfrm rot="5400000">
              <a:off x="521757" y="369358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2302120E-4642-49D4-BDB9-C9E5E664A9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99"/>
            <a:stretch/>
          </p:blipFill>
          <p:spPr bwMode="auto">
            <a:xfrm>
              <a:off x="1196464" y="2119500"/>
              <a:ext cx="2778091" cy="105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7A55E9-D2D0-4BC1-AAE1-3E5DB9350A6A}"/>
                </a:ext>
              </a:extLst>
            </p:cNvPr>
            <p:cNvSpPr txBox="1"/>
            <p:nvPr/>
          </p:nvSpPr>
          <p:spPr>
            <a:xfrm>
              <a:off x="261425" y="2945289"/>
              <a:ext cx="469785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Начала работу в 2007 году в США.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Охватывает более 50% американского рынка в сфере P2P-кредитования.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пике своего развития </a:t>
              </a:r>
              <a:r>
                <a:rPr lang="ru-RU" sz="1600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LendingClub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была крупнейшей в мире платформой однорангового кредитования. 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49F463F-919B-4286-B79A-C2E48D7B2AD6}"/>
              </a:ext>
            </a:extLst>
          </p:cNvPr>
          <p:cNvGrpSpPr/>
          <p:nvPr/>
        </p:nvGrpSpPr>
        <p:grpSpPr>
          <a:xfrm>
            <a:off x="6599695" y="1959803"/>
            <a:ext cx="6494942" cy="3268003"/>
            <a:chOff x="6599695" y="1959803"/>
            <a:chExt cx="6494942" cy="3268003"/>
          </a:xfrm>
        </p:grpSpPr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CF185602-73ED-4671-8A57-48CD3E89A933}"/>
                </a:ext>
              </a:extLst>
            </p:cNvPr>
            <p:cNvSpPr/>
            <p:nvPr/>
          </p:nvSpPr>
          <p:spPr>
            <a:xfrm rot="5400000">
              <a:off x="8213164" y="346334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" name="Picture 2" descr="Picture background">
              <a:extLst>
                <a:ext uri="{FF2B5EF4-FFF2-40B4-BE49-F238E27FC236}">
                  <a16:creationId xmlns:a16="http://schemas.microsoft.com/office/drawing/2014/main" id="{D8E22E11-E110-4DFC-9FE9-0868472547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57"/>
            <a:stretch/>
          </p:blipFill>
          <p:spPr bwMode="auto">
            <a:xfrm>
              <a:off x="7812230" y="2013965"/>
              <a:ext cx="3193143" cy="102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14578D-1364-4F73-83A9-0B4FC53956C7}"/>
                </a:ext>
              </a:extLst>
            </p:cNvPr>
            <p:cNvSpPr txBox="1"/>
            <p:nvPr/>
          </p:nvSpPr>
          <p:spPr>
            <a:xfrm>
              <a:off x="7196752" y="3058795"/>
              <a:ext cx="469785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Относится к кредитным сервисам системы WebMoney Transfer.</a:t>
              </a:r>
            </a:p>
            <a:p>
              <a:pPr algn="ctr"/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бирже реализована возможность получать и выдавать коллективные кредиты, когда каждый кредитор выдает только часть запрашиваемой суммы.</a:t>
              </a:r>
            </a:p>
          </p:txBody>
        </p:sp>
      </p:grp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47BD93E1-AE3C-450A-8D3B-3A70C569AE0D}"/>
              </a:ext>
            </a:extLst>
          </p:cNvPr>
          <p:cNvSpPr/>
          <p:nvPr/>
        </p:nvSpPr>
        <p:spPr>
          <a:xfrm>
            <a:off x="2184400" y="6293356"/>
            <a:ext cx="1363541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9DE27A-7EC0-44DB-925B-5930918052FA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Анализ рынка        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Продукт        Клиентский путь        Структура        Экономика        Бизнес-модель        Выгоды             Не трогать!      </a:t>
            </a:r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00B2470C-22F0-43F8-B251-1FFA17253F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6" y="-1620407"/>
            <a:ext cx="5326778" cy="1477950"/>
          </a:xfrm>
          <a:prstGeom prst="rect">
            <a:avLst/>
          </a:prstGeom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58562D96-841F-46F4-B274-FE8266F56D3F}"/>
              </a:ext>
            </a:extLst>
          </p:cNvPr>
          <p:cNvGrpSpPr/>
          <p:nvPr/>
        </p:nvGrpSpPr>
        <p:grpSpPr>
          <a:xfrm>
            <a:off x="3638319" y="340759"/>
            <a:ext cx="4915361" cy="737612"/>
            <a:chOff x="292926" y="387261"/>
            <a:chExt cx="6838245" cy="1030385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8E4721B7-949E-40FB-8102-DDC5753D0745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327B07-6454-4CD0-B555-1F7FB9ECFF74}"/>
                </a:ext>
              </a:extLst>
            </p:cNvPr>
            <p:cNvSpPr txBox="1"/>
            <p:nvPr/>
          </p:nvSpPr>
          <p:spPr>
            <a:xfrm>
              <a:off x="626177" y="603873"/>
              <a:ext cx="613331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Рынок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endParaRPr lang="ru-RU" sz="24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1D8026-A90F-A0E1-2C71-B541686634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82" y="-1538893"/>
            <a:ext cx="7681035" cy="15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F0EC-9EE9-41F3-8DB6-49636499C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F65503A-81F2-41F6-9B3F-98238E064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1C745098-C756-4971-A5C3-3A92C1D6BFE4}"/>
              </a:ext>
            </a:extLst>
          </p:cNvPr>
          <p:cNvGrpSpPr/>
          <p:nvPr/>
        </p:nvGrpSpPr>
        <p:grpSpPr>
          <a:xfrm>
            <a:off x="3638319" y="-961138"/>
            <a:ext cx="4915361" cy="737612"/>
            <a:chOff x="292926" y="387261"/>
            <a:chExt cx="6838245" cy="1030385"/>
          </a:xfrm>
        </p:grpSpPr>
        <p:sp>
          <p:nvSpPr>
            <p:cNvPr id="70" name="Прямоугольник: скругленные углы 69">
              <a:extLst>
                <a:ext uri="{FF2B5EF4-FFF2-40B4-BE49-F238E27FC236}">
                  <a16:creationId xmlns:a16="http://schemas.microsoft.com/office/drawing/2014/main" id="{8E2CB437-2BDE-430A-96CF-83508D2FC7CD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C8D7CD-38A9-4F51-8E33-27074E55A958}"/>
                </a:ext>
              </a:extLst>
            </p:cNvPr>
            <p:cNvSpPr txBox="1"/>
            <p:nvPr/>
          </p:nvSpPr>
          <p:spPr>
            <a:xfrm>
              <a:off x="626177" y="603873"/>
              <a:ext cx="613331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Рынок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endParaRPr lang="ru-RU" sz="24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7C2EEA8-AD86-310F-091A-63C227F9C408}"/>
              </a:ext>
            </a:extLst>
          </p:cNvPr>
          <p:cNvGrpSpPr/>
          <p:nvPr/>
        </p:nvGrpSpPr>
        <p:grpSpPr>
          <a:xfrm>
            <a:off x="3736454" y="2463848"/>
            <a:ext cx="4788480" cy="2570086"/>
            <a:chOff x="3736454" y="2463848"/>
            <a:chExt cx="4788480" cy="2570086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BAB54FE-F25D-4236-A593-5D843D5388DE}"/>
                </a:ext>
              </a:extLst>
            </p:cNvPr>
            <p:cNvGrpSpPr/>
            <p:nvPr/>
          </p:nvGrpSpPr>
          <p:grpSpPr>
            <a:xfrm>
              <a:off x="3736454" y="3369269"/>
              <a:ext cx="1209345" cy="1385039"/>
              <a:chOff x="314655" y="1571235"/>
              <a:chExt cx="2116130" cy="2423562"/>
            </a:xfrm>
          </p:grpSpPr>
          <p:sp>
            <p:nvSpPr>
              <p:cNvPr id="73" name="Овал 72">
                <a:extLst>
                  <a:ext uri="{FF2B5EF4-FFF2-40B4-BE49-F238E27FC236}">
                    <a16:creationId xmlns:a16="http://schemas.microsoft.com/office/drawing/2014/main" id="{179D9716-9319-447D-894D-7108D1D99750}"/>
                  </a:ext>
                </a:extLst>
              </p:cNvPr>
              <p:cNvSpPr/>
              <p:nvPr/>
            </p:nvSpPr>
            <p:spPr>
              <a:xfrm>
                <a:off x="314655" y="2184727"/>
                <a:ext cx="1810070" cy="18100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05E90F5B-3C78-46AA-BF14-1D8600C7B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78" y="1571235"/>
                <a:ext cx="2069807" cy="2300412"/>
              </a:xfrm>
              <a:prstGeom prst="rect">
                <a:avLst/>
              </a:prstGeom>
            </p:spPr>
          </p:pic>
        </p:grpSp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15EBCC5F-2B61-4E18-B0C3-0709486A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33238" flipH="1">
              <a:off x="5231294" y="2611142"/>
              <a:ext cx="1436775" cy="1436775"/>
            </a:xfrm>
            <a:prstGeom prst="rect">
              <a:avLst/>
            </a:prstGeom>
          </p:spPr>
        </p:pic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9D904D93-81BC-497F-ABAA-8DD9A1007577}"/>
                </a:ext>
              </a:extLst>
            </p:cNvPr>
            <p:cNvGrpSpPr/>
            <p:nvPr/>
          </p:nvGrpSpPr>
          <p:grpSpPr>
            <a:xfrm>
              <a:off x="3783602" y="4633824"/>
              <a:ext cx="906470" cy="400110"/>
              <a:chOff x="905594" y="1669041"/>
              <a:chExt cx="906470" cy="400110"/>
            </a:xfrm>
          </p:grpSpPr>
          <p:sp>
            <p:nvSpPr>
              <p:cNvPr id="97" name="Прямоугольник: скругленные углы 96">
                <a:extLst>
                  <a:ext uri="{FF2B5EF4-FFF2-40B4-BE49-F238E27FC236}">
                    <a16:creationId xmlns:a16="http://schemas.microsoft.com/office/drawing/2014/main" id="{7EFD96EE-552C-4DA5-AD51-F77950E50CC3}"/>
                  </a:ext>
                </a:extLst>
              </p:cNvPr>
              <p:cNvSpPr/>
              <p:nvPr/>
            </p:nvSpPr>
            <p:spPr>
              <a:xfrm rot="5400000">
                <a:off x="1185665" y="1409701"/>
                <a:ext cx="346328" cy="9064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C6B1FA7-9518-457F-A17A-DB51B152995B}"/>
                  </a:ext>
                </a:extLst>
              </p:cNvPr>
              <p:cNvSpPr txBox="1"/>
              <p:nvPr/>
            </p:nvSpPr>
            <p:spPr>
              <a:xfrm>
                <a:off x="1007854" y="1669041"/>
                <a:ext cx="7267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Петя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719B62CC-E978-14A6-E56A-ECD8F215DDE2}"/>
                </a:ext>
              </a:extLst>
            </p:cNvPr>
            <p:cNvGrpSpPr/>
            <p:nvPr/>
          </p:nvGrpSpPr>
          <p:grpSpPr>
            <a:xfrm>
              <a:off x="4541636" y="2463848"/>
              <a:ext cx="3983298" cy="2553133"/>
              <a:chOff x="4541636" y="2463848"/>
              <a:chExt cx="3983298" cy="2553133"/>
            </a:xfrm>
          </p:grpSpPr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4EE0EE84-B421-4458-9BA1-A5D201044886}"/>
                  </a:ext>
                </a:extLst>
              </p:cNvPr>
              <p:cNvGrpSpPr/>
              <p:nvPr/>
            </p:nvGrpSpPr>
            <p:grpSpPr>
              <a:xfrm>
                <a:off x="4541636" y="3684903"/>
                <a:ext cx="1090425" cy="1069791"/>
                <a:chOff x="4921372" y="3400515"/>
                <a:chExt cx="2069807" cy="2030640"/>
              </a:xfrm>
            </p:grpSpPr>
            <p:pic>
              <p:nvPicPr>
                <p:cNvPr id="83" name="Picture 4" descr="rendered">
                  <a:extLst>
                    <a:ext uri="{FF2B5EF4-FFF2-40B4-BE49-F238E27FC236}">
                      <a16:creationId xmlns:a16="http://schemas.microsoft.com/office/drawing/2014/main" id="{B1CD06BC-E266-42BA-A853-9313C39DEF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1372" y="3400515"/>
                  <a:ext cx="2069807" cy="20306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>
                  <a:extLst>
                    <a:ext uri="{FF2B5EF4-FFF2-40B4-BE49-F238E27FC236}">
                      <a16:creationId xmlns:a16="http://schemas.microsoft.com/office/drawing/2014/main" id="{C4E6FFC6-820D-4D02-B2E6-3EB8731F2C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3782" y="4099695"/>
                  <a:ext cx="600162" cy="600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3CA3A332-E1A9-4E44-AB9A-4E1D6C627383}"/>
                  </a:ext>
                </a:extLst>
              </p:cNvPr>
              <p:cNvGrpSpPr/>
              <p:nvPr/>
            </p:nvGrpSpPr>
            <p:grpSpPr>
              <a:xfrm>
                <a:off x="6494485" y="3684902"/>
                <a:ext cx="1090425" cy="1069791"/>
                <a:chOff x="4921372" y="3400515"/>
                <a:chExt cx="2069807" cy="2030640"/>
              </a:xfrm>
            </p:grpSpPr>
            <p:pic>
              <p:nvPicPr>
                <p:cNvPr id="88" name="Picture 4" descr="rendered">
                  <a:extLst>
                    <a:ext uri="{FF2B5EF4-FFF2-40B4-BE49-F238E27FC236}">
                      <a16:creationId xmlns:a16="http://schemas.microsoft.com/office/drawing/2014/main" id="{98C7FEFF-6923-4992-B751-23E89F3609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1372" y="3400515"/>
                  <a:ext cx="2069807" cy="20306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">
                  <a:extLst>
                    <a:ext uri="{FF2B5EF4-FFF2-40B4-BE49-F238E27FC236}">
                      <a16:creationId xmlns:a16="http://schemas.microsoft.com/office/drawing/2014/main" id="{B7DF2FB1-2B1A-4D21-BEBA-42DE84A118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3782" y="4099695"/>
                  <a:ext cx="600162" cy="600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0" name="Рисунок 89">
                <a:extLst>
                  <a:ext uri="{FF2B5EF4-FFF2-40B4-BE49-F238E27FC236}">
                    <a16:creationId xmlns:a16="http://schemas.microsoft.com/office/drawing/2014/main" id="{B7AE8FA3-BE27-4289-A210-FD97F687E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098" y="4398634"/>
                <a:ext cx="878564" cy="570589"/>
              </a:xfrm>
              <a:prstGeom prst="rect">
                <a:avLst/>
              </a:prstGeom>
            </p:spPr>
          </p:pic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2FA38FB0-7EE4-49A6-971C-D2687CC8791B}"/>
                  </a:ext>
                </a:extLst>
              </p:cNvPr>
              <p:cNvGrpSpPr/>
              <p:nvPr/>
            </p:nvGrpSpPr>
            <p:grpSpPr>
              <a:xfrm rot="16200000">
                <a:off x="5902950" y="3991787"/>
                <a:ext cx="191386" cy="159592"/>
                <a:chOff x="9010715" y="4713524"/>
                <a:chExt cx="135207" cy="117217"/>
              </a:xfrm>
            </p:grpSpPr>
            <p:sp>
              <p:nvSpPr>
                <p:cNvPr id="93" name="Прямоугольник 92">
                  <a:extLst>
                    <a:ext uri="{FF2B5EF4-FFF2-40B4-BE49-F238E27FC236}">
                      <a16:creationId xmlns:a16="http://schemas.microsoft.com/office/drawing/2014/main" id="{7A802B67-ECB4-4110-9D0D-D5076AA362F1}"/>
                    </a:ext>
                  </a:extLst>
                </p:cNvPr>
                <p:cNvSpPr/>
                <p:nvPr/>
              </p:nvSpPr>
              <p:spPr>
                <a:xfrm rot="8100000">
                  <a:off x="9028705" y="4755396"/>
                  <a:ext cx="117217" cy="356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94" name="Прямоугольник 93">
                  <a:extLst>
                    <a:ext uri="{FF2B5EF4-FFF2-40B4-BE49-F238E27FC236}">
                      <a16:creationId xmlns:a16="http://schemas.microsoft.com/office/drawing/2014/main" id="{6D244879-3E1B-4D52-A596-F8ED1B27817C}"/>
                    </a:ext>
                  </a:extLst>
                </p:cNvPr>
                <p:cNvSpPr/>
                <p:nvPr/>
              </p:nvSpPr>
              <p:spPr>
                <a:xfrm rot="13500000">
                  <a:off x="8969948" y="4754291"/>
                  <a:ext cx="117217" cy="356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95" name="Рисунок 94">
                <a:extLst>
                  <a:ext uri="{FF2B5EF4-FFF2-40B4-BE49-F238E27FC236}">
                    <a16:creationId xmlns:a16="http://schemas.microsoft.com/office/drawing/2014/main" id="{C95207A9-BFA9-4D53-B126-8776FAD0E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80247">
                <a:off x="6582371" y="2463848"/>
                <a:ext cx="432241" cy="674201"/>
              </a:xfrm>
              <a:prstGeom prst="rect">
                <a:avLst/>
              </a:prstGeom>
            </p:spPr>
          </p:pic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4F5A7493-5341-BDC1-1EEA-76D8343BC1CA}"/>
                  </a:ext>
                </a:extLst>
              </p:cNvPr>
              <p:cNvGrpSpPr/>
              <p:nvPr/>
            </p:nvGrpSpPr>
            <p:grpSpPr>
              <a:xfrm>
                <a:off x="7118626" y="3252398"/>
                <a:ext cx="1406308" cy="1764583"/>
                <a:chOff x="7106588" y="3406931"/>
                <a:chExt cx="1406308" cy="1764583"/>
              </a:xfrm>
            </p:grpSpPr>
            <p:grpSp>
              <p:nvGrpSpPr>
                <p:cNvPr id="31" name="Группа 30">
                  <a:extLst>
                    <a:ext uri="{FF2B5EF4-FFF2-40B4-BE49-F238E27FC236}">
                      <a16:creationId xmlns:a16="http://schemas.microsoft.com/office/drawing/2014/main" id="{6016CC7E-3AB3-BA18-C4D1-A245DECDB5EE}"/>
                    </a:ext>
                  </a:extLst>
                </p:cNvPr>
                <p:cNvGrpSpPr/>
                <p:nvPr/>
              </p:nvGrpSpPr>
              <p:grpSpPr>
                <a:xfrm>
                  <a:off x="7106588" y="3406931"/>
                  <a:ext cx="1406308" cy="1714104"/>
                  <a:chOff x="-3070386" y="6443058"/>
                  <a:chExt cx="1517812" cy="1850012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1D4DA85B-C004-DBAA-395A-76675AB10DC9}"/>
                      </a:ext>
                    </a:extLst>
                  </p:cNvPr>
                  <p:cNvSpPr/>
                  <p:nvPr/>
                </p:nvSpPr>
                <p:spPr>
                  <a:xfrm>
                    <a:off x="-2736107" y="6878480"/>
                    <a:ext cx="1183533" cy="11835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pic>
                <p:nvPicPr>
                  <p:cNvPr id="27" name="Рисунок 26">
                    <a:extLst>
                      <a:ext uri="{FF2B5EF4-FFF2-40B4-BE49-F238E27FC236}">
                        <a16:creationId xmlns:a16="http://schemas.microsoft.com/office/drawing/2014/main" id="{02638A90-BEF0-3211-37E9-244F6933C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070386" y="6443058"/>
                    <a:ext cx="1499161" cy="1499161"/>
                  </a:xfrm>
                  <a:prstGeom prst="rect">
                    <a:avLst/>
                  </a:prstGeom>
                </p:spPr>
              </p:pic>
              <p:sp>
                <p:nvSpPr>
                  <p:cNvPr id="29" name="Прямоугольник: скругленные углы 28">
                    <a:extLst>
                      <a:ext uri="{FF2B5EF4-FFF2-40B4-BE49-F238E27FC236}">
                        <a16:creationId xmlns:a16="http://schemas.microsoft.com/office/drawing/2014/main" id="{4AB8FCC7-E487-7E6D-A343-DD31E3ADC0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2319240" y="7647028"/>
                    <a:ext cx="343859" cy="94822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>
                      <a:schemeClr val="bg1"/>
                    </a:glow>
                    <a:outerShdw blurRad="330200" dist="50800" sx="1000" sy="1000" algn="ctr" rotWithShape="0">
                      <a:srgbClr val="000000">
                        <a:alpha val="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FDC3DE-88E3-5948-A678-D30188D8214D}"/>
                    </a:ext>
                  </a:extLst>
                </p:cNvPr>
                <p:cNvSpPr txBox="1"/>
                <p:nvPr/>
              </p:nvSpPr>
              <p:spPr>
                <a:xfrm>
                  <a:off x="7546661" y="4771404"/>
                  <a:ext cx="84733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000" dirty="0"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Маша</a:t>
                  </a:r>
                  <a:r>
                    <a:rPr lang="ru-RU" sz="1600" dirty="0">
                      <a:latin typeface="Tinkoff Sans Medium" panose="02000806050000020004" pitchFamily="50" charset="-52"/>
                      <a:ea typeface="Tinkoff Sans Medium" panose="02000806050000020004" pitchFamily="50" charset="-52"/>
                    </a:rPr>
                    <a:t>  </a:t>
                  </a:r>
                </a:p>
              </p:txBody>
            </p:sp>
          </p:grp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AD933D-2389-4C24-BAE0-76F0663BA6F4}"/>
              </a:ext>
            </a:extLst>
          </p:cNvPr>
          <p:cNvGrpSpPr/>
          <p:nvPr/>
        </p:nvGrpSpPr>
        <p:grpSpPr>
          <a:xfrm>
            <a:off x="-6853907" y="1982827"/>
            <a:ext cx="6494942" cy="3268003"/>
            <a:chOff x="-1091712" y="1982827"/>
            <a:chExt cx="6494942" cy="3268003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D02CF546-37BD-410A-9FAD-1E6975353B33}"/>
                </a:ext>
              </a:extLst>
            </p:cNvPr>
            <p:cNvSpPr/>
            <p:nvPr/>
          </p:nvSpPr>
          <p:spPr>
            <a:xfrm rot="5400000">
              <a:off x="521757" y="369358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4" name="Picture 2" descr="Picture background">
              <a:extLst>
                <a:ext uri="{FF2B5EF4-FFF2-40B4-BE49-F238E27FC236}">
                  <a16:creationId xmlns:a16="http://schemas.microsoft.com/office/drawing/2014/main" id="{6A43C5FC-2588-46D1-89DB-11BF6C4BB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99"/>
            <a:stretch/>
          </p:blipFill>
          <p:spPr bwMode="auto">
            <a:xfrm>
              <a:off x="1196464" y="2119500"/>
              <a:ext cx="2778091" cy="105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A780C1-4966-4298-AF1C-46C55AB7A4E2}"/>
                </a:ext>
              </a:extLst>
            </p:cNvPr>
            <p:cNvSpPr txBox="1"/>
            <p:nvPr/>
          </p:nvSpPr>
          <p:spPr>
            <a:xfrm>
              <a:off x="261425" y="2945289"/>
              <a:ext cx="469785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Начала работу в 2007 году в США.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Охватывает более 50% американского рынка в сфере P2P-кредитования.</a:t>
              </a: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b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пике своего развития </a:t>
              </a:r>
              <a:r>
                <a:rPr lang="ru-RU" sz="1600" dirty="0" err="1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LendingClub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была крупнейшей в мире платформой однорангового кредитования. </a:t>
              </a: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20236A5-53CB-40A9-980F-ED72DE7A54ED}"/>
              </a:ext>
            </a:extLst>
          </p:cNvPr>
          <p:cNvGrpSpPr/>
          <p:nvPr/>
        </p:nvGrpSpPr>
        <p:grpSpPr>
          <a:xfrm>
            <a:off x="12490490" y="1959803"/>
            <a:ext cx="6494942" cy="3268003"/>
            <a:chOff x="6599695" y="1959803"/>
            <a:chExt cx="6494942" cy="3268003"/>
          </a:xfrm>
        </p:grpSpPr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B6535525-C364-470A-99CB-68777564DCC4}"/>
                </a:ext>
              </a:extLst>
            </p:cNvPr>
            <p:cNvSpPr/>
            <p:nvPr/>
          </p:nvSpPr>
          <p:spPr>
            <a:xfrm rot="5400000">
              <a:off x="8213164" y="346334"/>
              <a:ext cx="3268003" cy="6494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8" name="Picture 2" descr="Picture background">
              <a:extLst>
                <a:ext uri="{FF2B5EF4-FFF2-40B4-BE49-F238E27FC236}">
                  <a16:creationId xmlns:a16="http://schemas.microsoft.com/office/drawing/2014/main" id="{5F54EBE3-BEB9-4330-9D26-0D7121EFB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57"/>
            <a:stretch/>
          </p:blipFill>
          <p:spPr bwMode="auto">
            <a:xfrm>
              <a:off x="7812230" y="2013965"/>
              <a:ext cx="3193143" cy="102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E270E-26A6-48EF-B1D6-80582A2D70B0}"/>
                </a:ext>
              </a:extLst>
            </p:cNvPr>
            <p:cNvSpPr txBox="1"/>
            <p:nvPr/>
          </p:nvSpPr>
          <p:spPr>
            <a:xfrm>
              <a:off x="7196752" y="3058795"/>
              <a:ext cx="469785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Относится к кредитным сервисам системы WebMoney Transfer.</a:t>
              </a:r>
            </a:p>
            <a:p>
              <a:pPr algn="ctr"/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 На бирже реализована возможность получать и выдавать коллективные кредиты, когда каждый кредитор выдает только часть запрашиваемой суммы.</a:t>
              </a:r>
            </a:p>
          </p:txBody>
        </p:sp>
      </p:grp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36DC3461-D1DF-4372-BA83-4DF4D4B89507}"/>
              </a:ext>
            </a:extLst>
          </p:cNvPr>
          <p:cNvSpPr/>
          <p:nvPr/>
        </p:nvSpPr>
        <p:spPr>
          <a:xfrm>
            <a:off x="3796302" y="6293356"/>
            <a:ext cx="808834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389194-2B04-418E-8A28-FAB04833D07B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Продукт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Клиентский путь        Структура        Экономика        Бизнес-модель        Выгоды             Не трогать!   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DE2CC3-4912-039D-F73C-9624C0732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82" y="437488"/>
            <a:ext cx="7681035" cy="15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77C62A4-22B0-4B89-AC9C-862364CF191F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6165D4B6-4614-4FDD-B10F-74A8D338C6A4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ED670C-1100-4D0A-8B89-8E22CA34E425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64EC0C2-9FFE-4AB3-87EA-4B6F776ABE10}"/>
              </a:ext>
            </a:extLst>
          </p:cNvPr>
          <p:cNvGrpSpPr/>
          <p:nvPr/>
        </p:nvGrpSpPr>
        <p:grpSpPr>
          <a:xfrm>
            <a:off x="4845022" y="803749"/>
            <a:ext cx="1564268" cy="672824"/>
            <a:chOff x="7206130" y="726595"/>
            <a:chExt cx="1854940" cy="797848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772B37C6-EEE5-44A8-94DA-FDED616B74FF}"/>
                </a:ext>
              </a:extLst>
            </p:cNvPr>
            <p:cNvSpPr/>
            <p:nvPr/>
          </p:nvSpPr>
          <p:spPr>
            <a:xfrm>
              <a:off x="7284764" y="726595"/>
              <a:ext cx="1697196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5405F8-E389-4E8E-9645-C82074E74D11}"/>
                </a:ext>
              </a:extLst>
            </p:cNvPr>
            <p:cNvSpPr txBox="1"/>
            <p:nvPr/>
          </p:nvSpPr>
          <p:spPr>
            <a:xfrm>
              <a:off x="7206130" y="932022"/>
              <a:ext cx="1854940" cy="40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счёта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563B4-125C-4022-A163-AFCE7415512B}"/>
              </a:ext>
            </a:extLst>
          </p:cNvPr>
          <p:cNvGrpSpPr/>
          <p:nvPr/>
        </p:nvGrpSpPr>
        <p:grpSpPr>
          <a:xfrm>
            <a:off x="6658817" y="803749"/>
            <a:ext cx="1564268" cy="688864"/>
            <a:chOff x="9653160" y="726975"/>
            <a:chExt cx="1854940" cy="797848"/>
          </a:xfrm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EB4380C8-652F-47CD-8C42-A9AF6E3B102E}"/>
                </a:ext>
              </a:extLst>
            </p:cNvPr>
            <p:cNvSpPr/>
            <p:nvPr/>
          </p:nvSpPr>
          <p:spPr>
            <a:xfrm>
              <a:off x="9737335" y="726975"/>
              <a:ext cx="1697196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B4B0C2-5B27-45A6-922D-0AEC47F702B9}"/>
                </a:ext>
              </a:extLst>
            </p:cNvPr>
            <p:cNvSpPr txBox="1"/>
            <p:nvPr/>
          </p:nvSpPr>
          <p:spPr>
            <a:xfrm>
              <a:off x="9653160" y="791330"/>
              <a:ext cx="1854940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Перевод средств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F889A03-F8D2-46C6-95ED-A7C1B87F9C40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66D140FA-1391-4DFF-BA88-D4E0DCA63842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F3E1C-4A8C-403C-89AD-1973AABEAC08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D7C8815-67C3-4F0D-B14B-695138842DA3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81B97A4A-3198-4D99-94FA-7D5D3930D285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E5C3CF-4025-4401-9E46-F2CC7C49A9A2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1C62372-088D-4BE6-9EE9-8EDE0766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DD90921B-1F4F-4124-B68E-9B372A24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53" y="980686"/>
            <a:ext cx="312030" cy="3120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85FD11D-B660-4EB7-B245-85E9A48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039" y="977226"/>
            <a:ext cx="312030" cy="3120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06FBBB85-E955-4918-867A-CD49B390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9889" y="1885668"/>
            <a:ext cx="312030" cy="3120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AE684CF4-29A1-4843-A3CE-8F30643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grpSp>
        <p:nvGrpSpPr>
          <p:cNvPr id="161" name="Группа 160">
            <a:extLst>
              <a:ext uri="{FF2B5EF4-FFF2-40B4-BE49-F238E27FC236}">
                <a16:creationId xmlns:a16="http://schemas.microsoft.com/office/drawing/2014/main" id="{D44B493F-E503-43FE-9B77-1233A57C87EA}"/>
              </a:ext>
            </a:extLst>
          </p:cNvPr>
          <p:cNvGrpSpPr/>
          <p:nvPr/>
        </p:nvGrpSpPr>
        <p:grpSpPr>
          <a:xfrm>
            <a:off x="8774137" y="-506035"/>
            <a:ext cx="2984501" cy="6081441"/>
            <a:chOff x="12697062" y="-260963"/>
            <a:chExt cx="2984501" cy="6081441"/>
          </a:xfrm>
        </p:grpSpPr>
        <p:sp>
          <p:nvSpPr>
            <p:cNvPr id="162" name="Прямоугольник: скругленные углы 161">
              <a:extLst>
                <a:ext uri="{FF2B5EF4-FFF2-40B4-BE49-F238E27FC236}">
                  <a16:creationId xmlns:a16="http://schemas.microsoft.com/office/drawing/2014/main" id="{C5AB36FB-FED6-4838-9839-9FB24176D2C8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3" name="Picture 4" descr="rendered">
              <a:extLst>
                <a:ext uri="{FF2B5EF4-FFF2-40B4-BE49-F238E27FC236}">
                  <a16:creationId xmlns:a16="http://schemas.microsoft.com/office/drawing/2014/main" id="{7497FFBD-6AFC-48F5-ABDD-8C3B7EF2D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Прямоугольник: скругленные углы 163">
              <a:extLst>
                <a:ext uri="{FF2B5EF4-FFF2-40B4-BE49-F238E27FC236}">
                  <a16:creationId xmlns:a16="http://schemas.microsoft.com/office/drawing/2014/main" id="{0CA00E3A-3AFF-4E86-A9E1-62809FF931FA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97103371-CC2B-462D-83A2-F15D421B7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Прямоугольник: скругленные углы 165">
              <a:extLst>
                <a:ext uri="{FF2B5EF4-FFF2-40B4-BE49-F238E27FC236}">
                  <a16:creationId xmlns:a16="http://schemas.microsoft.com/office/drawing/2014/main" id="{25D1F5B5-7D6B-4E57-A0D5-85BDD47AB87D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0293D331-FA5A-4A1E-9D67-0885D3C59057}"/>
              </a:ext>
            </a:extLst>
          </p:cNvPr>
          <p:cNvGrpSpPr/>
          <p:nvPr/>
        </p:nvGrpSpPr>
        <p:grpSpPr>
          <a:xfrm>
            <a:off x="8774135" y="-6403171"/>
            <a:ext cx="2984501" cy="6081441"/>
            <a:chOff x="12697062" y="-260963"/>
            <a:chExt cx="2984501" cy="6081441"/>
          </a:xfrm>
        </p:grpSpPr>
        <p:sp>
          <p:nvSpPr>
            <p:cNvPr id="180" name="Прямоугольник: скругленные углы 179">
              <a:extLst>
                <a:ext uri="{FF2B5EF4-FFF2-40B4-BE49-F238E27FC236}">
                  <a16:creationId xmlns:a16="http://schemas.microsoft.com/office/drawing/2014/main" id="{AA892C4D-C2D9-4D25-96EA-FBE2882E364D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1" name="Picture 4" descr="rendered">
              <a:extLst>
                <a:ext uri="{FF2B5EF4-FFF2-40B4-BE49-F238E27FC236}">
                  <a16:creationId xmlns:a16="http://schemas.microsoft.com/office/drawing/2014/main" id="{E26BDE54-EEFE-4028-A91E-C652BDA419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Прямоугольник: скругленные углы 181">
              <a:extLst>
                <a:ext uri="{FF2B5EF4-FFF2-40B4-BE49-F238E27FC236}">
                  <a16:creationId xmlns:a16="http://schemas.microsoft.com/office/drawing/2014/main" id="{4116BBA7-8439-4BA7-BC2D-B38CB53EAA24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3" name="Picture 2">
              <a:extLst>
                <a:ext uri="{FF2B5EF4-FFF2-40B4-BE49-F238E27FC236}">
                  <a16:creationId xmlns:a16="http://schemas.microsoft.com/office/drawing/2014/main" id="{FC48405C-368B-4AA8-89F1-F2BBA8E71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Прямоугольник: скругленные углы 183">
              <a:extLst>
                <a:ext uri="{FF2B5EF4-FFF2-40B4-BE49-F238E27FC236}">
                  <a16:creationId xmlns:a16="http://schemas.microsoft.com/office/drawing/2014/main" id="{E59C9CE2-A5D6-4CCF-AD36-8D00A81F3F0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660CCB6-F937-D2D3-115D-9944968146FE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138D-40FB-649C-0B3A-5702168FDA11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1B11A7-A76D-2BC0-977F-339E8A1673CA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pic>
        <p:nvPicPr>
          <p:cNvPr id="26" name="Picture 4" descr="rendered">
            <a:extLst>
              <a:ext uri="{FF2B5EF4-FFF2-40B4-BE49-F238E27FC236}">
                <a16:creationId xmlns:a16="http://schemas.microsoft.com/office/drawing/2014/main" id="{7FC27349-E0C4-5B64-3D83-602DCD33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ABA250E-880E-6800-9686-0B6081C8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59DFF79-3641-ADAB-A3FD-D7A2DC53936A}"/>
              </a:ext>
            </a:extLst>
          </p:cNvPr>
          <p:cNvGrpSpPr/>
          <p:nvPr/>
        </p:nvGrpSpPr>
        <p:grpSpPr>
          <a:xfrm>
            <a:off x="6691371" y="3649505"/>
            <a:ext cx="1499161" cy="2351213"/>
            <a:chOff x="7356024" y="3689511"/>
            <a:chExt cx="1579159" cy="247668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547BBB1-33E5-EE1A-8334-B1001158316A}"/>
                </a:ext>
              </a:extLst>
            </p:cNvPr>
            <p:cNvSpPr/>
            <p:nvPr/>
          </p:nvSpPr>
          <p:spPr>
            <a:xfrm>
              <a:off x="7688493" y="4091416"/>
              <a:ext cx="1246689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84C2C638-5A62-EBB1-F30B-2B4B335C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4" y="3689511"/>
              <a:ext cx="1579159" cy="1579160"/>
            </a:xfrm>
            <a:prstGeom prst="rect">
              <a:avLst/>
            </a:prstGeom>
          </p:spPr>
        </p:pic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F54351D7-59EF-ED64-A40F-4984432B5B75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34" name="Прямоугольник: скругленные углы 33">
                <a:extLst>
                  <a:ext uri="{FF2B5EF4-FFF2-40B4-BE49-F238E27FC236}">
                    <a16:creationId xmlns:a16="http://schemas.microsoft.com/office/drawing/2014/main" id="{E75FCE7E-2485-4D7C-253C-49E52ED7E745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D4206-7EC7-4622-6BD3-2CD452320E7C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sp>
        <p:nvSpPr>
          <p:cNvPr id="103" name="Прямоугольник: скругленные углы 102">
            <a:extLst>
              <a:ext uri="{FF2B5EF4-FFF2-40B4-BE49-F238E27FC236}">
                <a16:creationId xmlns:a16="http://schemas.microsoft.com/office/drawing/2014/main" id="{D56F9E40-50B7-4BC5-B8CA-81A8792B6818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B4D03D-247B-4A1D-BB03-3042371D8731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3122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77C62A4-22B0-4B89-AC9C-862364CF191F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6165D4B6-4614-4FDD-B10F-74A8D338C6A4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ED670C-1100-4D0A-8B89-8E22CA34E425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64EC0C2-9FFE-4AB3-87EA-4B6F776ABE10}"/>
              </a:ext>
            </a:extLst>
          </p:cNvPr>
          <p:cNvGrpSpPr/>
          <p:nvPr/>
        </p:nvGrpSpPr>
        <p:grpSpPr>
          <a:xfrm>
            <a:off x="4845021" y="803749"/>
            <a:ext cx="1564268" cy="672824"/>
            <a:chOff x="7206128" y="726595"/>
            <a:chExt cx="1854940" cy="797848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772B37C6-EEE5-44A8-94DA-FDED616B74FF}"/>
                </a:ext>
              </a:extLst>
            </p:cNvPr>
            <p:cNvSpPr/>
            <p:nvPr/>
          </p:nvSpPr>
          <p:spPr>
            <a:xfrm>
              <a:off x="7284764" y="726595"/>
              <a:ext cx="1697196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5405F8-E389-4E8E-9645-C82074E74D11}"/>
                </a:ext>
              </a:extLst>
            </p:cNvPr>
            <p:cNvSpPr txBox="1"/>
            <p:nvPr/>
          </p:nvSpPr>
          <p:spPr>
            <a:xfrm>
              <a:off x="7206128" y="932022"/>
              <a:ext cx="1854940" cy="40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счёта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F889A03-F8D2-46C6-95ED-A7C1B87F9C40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66D140FA-1391-4DFF-BA88-D4E0DCA63842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F3E1C-4A8C-403C-89AD-1973AABEAC08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D7C8815-67C3-4F0D-B14B-695138842DA3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81B97A4A-3198-4D99-94FA-7D5D3930D285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E5C3CF-4025-4401-9E46-F2CC7C49A9A2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1C62372-088D-4BE6-9EE9-8EDE0766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DD90921B-1F4F-4124-B68E-9B372A24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53" y="980686"/>
            <a:ext cx="312030" cy="3120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85FD11D-B660-4EB7-B245-85E9A48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039" y="977226"/>
            <a:ext cx="312030" cy="3120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06FBBB85-E955-4918-867A-CD49B390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9889" y="1885668"/>
            <a:ext cx="312030" cy="3120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AE684CF4-29A1-4843-A3CE-8F30643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1AB8F955-7BE9-47D3-9636-33FF1938FC9F}"/>
              </a:ext>
            </a:extLst>
          </p:cNvPr>
          <p:cNvGrpSpPr/>
          <p:nvPr/>
        </p:nvGrpSpPr>
        <p:grpSpPr>
          <a:xfrm>
            <a:off x="8774137" y="-506035"/>
            <a:ext cx="2984501" cy="6081441"/>
            <a:chOff x="12697062" y="-260963"/>
            <a:chExt cx="2984501" cy="6081441"/>
          </a:xfrm>
        </p:grpSpPr>
        <p:sp>
          <p:nvSpPr>
            <p:cNvPr id="182" name="Прямоугольник: скругленные углы 181">
              <a:extLst>
                <a:ext uri="{FF2B5EF4-FFF2-40B4-BE49-F238E27FC236}">
                  <a16:creationId xmlns:a16="http://schemas.microsoft.com/office/drawing/2014/main" id="{14712605-51C8-4CAB-A068-4AA6F2A75B9D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3" name="Picture 4" descr="rendered">
              <a:extLst>
                <a:ext uri="{FF2B5EF4-FFF2-40B4-BE49-F238E27FC236}">
                  <a16:creationId xmlns:a16="http://schemas.microsoft.com/office/drawing/2014/main" id="{0A800ECC-A626-4900-AED4-811959088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Прямоугольник: скругленные углы 183">
              <a:extLst>
                <a:ext uri="{FF2B5EF4-FFF2-40B4-BE49-F238E27FC236}">
                  <a16:creationId xmlns:a16="http://schemas.microsoft.com/office/drawing/2014/main" id="{091838B9-DA4E-40B4-85EA-3436F3D44B99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02642F1E-BE69-4D56-A8FC-46312D138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Прямоугольник: скругленные углы 185">
              <a:extLst>
                <a:ext uri="{FF2B5EF4-FFF2-40B4-BE49-F238E27FC236}">
                  <a16:creationId xmlns:a16="http://schemas.microsoft.com/office/drawing/2014/main" id="{D73A2AFF-DD17-4BAB-B402-65AAE7A5714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FFD2A29C-C66F-4062-BDBA-C3DDDC739BAC}"/>
              </a:ext>
            </a:extLst>
          </p:cNvPr>
          <p:cNvGrpSpPr/>
          <p:nvPr/>
        </p:nvGrpSpPr>
        <p:grpSpPr>
          <a:xfrm>
            <a:off x="8774135" y="-536980"/>
            <a:ext cx="2984501" cy="6081441"/>
            <a:chOff x="12697062" y="-260963"/>
            <a:chExt cx="2984501" cy="6081441"/>
          </a:xfrm>
        </p:grpSpPr>
        <p:sp>
          <p:nvSpPr>
            <p:cNvPr id="188" name="Прямоугольник: скругленные углы 187">
              <a:extLst>
                <a:ext uri="{FF2B5EF4-FFF2-40B4-BE49-F238E27FC236}">
                  <a16:creationId xmlns:a16="http://schemas.microsoft.com/office/drawing/2014/main" id="{DC705C9F-66DB-40C1-86DA-3F525895D472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9" name="Picture 4" descr="rendered">
              <a:extLst>
                <a:ext uri="{FF2B5EF4-FFF2-40B4-BE49-F238E27FC236}">
                  <a16:creationId xmlns:a16="http://schemas.microsoft.com/office/drawing/2014/main" id="{F4861C43-EEA6-4796-AF2D-5B701F012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Прямоугольник: скругленные углы 189">
              <a:extLst>
                <a:ext uri="{FF2B5EF4-FFF2-40B4-BE49-F238E27FC236}">
                  <a16:creationId xmlns:a16="http://schemas.microsoft.com/office/drawing/2014/main" id="{86D57C4D-5CDE-4C73-864E-75D44A0D3530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91" name="Picture 2">
              <a:extLst>
                <a:ext uri="{FF2B5EF4-FFF2-40B4-BE49-F238E27FC236}">
                  <a16:creationId xmlns:a16="http://schemas.microsoft.com/office/drawing/2014/main" id="{607FFB6A-F13E-410B-A042-18AB4F99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" name="Прямоугольник: скругленные углы 191">
              <a:extLst>
                <a:ext uri="{FF2B5EF4-FFF2-40B4-BE49-F238E27FC236}">
                  <a16:creationId xmlns:a16="http://schemas.microsoft.com/office/drawing/2014/main" id="{A1F52512-B1AB-4454-BB58-2509767C2C7A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D1E836EA-B615-4460-BF93-906508CF316E}"/>
              </a:ext>
            </a:extLst>
          </p:cNvPr>
          <p:cNvGrpSpPr/>
          <p:nvPr/>
        </p:nvGrpSpPr>
        <p:grpSpPr>
          <a:xfrm>
            <a:off x="6658817" y="803749"/>
            <a:ext cx="1564268" cy="688864"/>
            <a:chOff x="9653160" y="726975"/>
            <a:chExt cx="1854940" cy="797848"/>
          </a:xfrm>
        </p:grpSpPr>
        <p:sp>
          <p:nvSpPr>
            <p:cNvPr id="206" name="Прямоугольник: скругленные углы 205">
              <a:extLst>
                <a:ext uri="{FF2B5EF4-FFF2-40B4-BE49-F238E27FC236}">
                  <a16:creationId xmlns:a16="http://schemas.microsoft.com/office/drawing/2014/main" id="{056F451A-BAAF-4EC5-AC08-63B544651199}"/>
                </a:ext>
              </a:extLst>
            </p:cNvPr>
            <p:cNvSpPr/>
            <p:nvPr/>
          </p:nvSpPr>
          <p:spPr>
            <a:xfrm>
              <a:off x="9737335" y="726975"/>
              <a:ext cx="1697196" cy="79784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C1F1351-A76F-42B7-AED5-95F8B5A2EFF1}"/>
                </a:ext>
              </a:extLst>
            </p:cNvPr>
            <p:cNvSpPr txBox="1"/>
            <p:nvPr/>
          </p:nvSpPr>
          <p:spPr>
            <a:xfrm>
              <a:off x="9653160" y="791330"/>
              <a:ext cx="1854940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Перевод средств</a:t>
              </a:r>
            </a:p>
          </p:txBody>
        </p:sp>
      </p:grp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0A848713-EB13-43FB-B756-0745CE849C37}"/>
              </a:ext>
            </a:extLst>
          </p:cNvPr>
          <p:cNvGrpSpPr/>
          <p:nvPr/>
        </p:nvGrpSpPr>
        <p:grpSpPr>
          <a:xfrm>
            <a:off x="8774133" y="-6401026"/>
            <a:ext cx="2984501" cy="6081441"/>
            <a:chOff x="12697062" y="-260963"/>
            <a:chExt cx="2984501" cy="6081441"/>
          </a:xfrm>
        </p:grpSpPr>
        <p:sp>
          <p:nvSpPr>
            <p:cNvPr id="277" name="Прямоугольник: скругленные углы 276">
              <a:extLst>
                <a:ext uri="{FF2B5EF4-FFF2-40B4-BE49-F238E27FC236}">
                  <a16:creationId xmlns:a16="http://schemas.microsoft.com/office/drawing/2014/main" id="{3D459E01-575A-4465-A023-8FA574D83729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78" name="Picture 4" descr="rendered">
              <a:extLst>
                <a:ext uri="{FF2B5EF4-FFF2-40B4-BE49-F238E27FC236}">
                  <a16:creationId xmlns:a16="http://schemas.microsoft.com/office/drawing/2014/main" id="{41575517-22DC-44C2-99E9-1A3636917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Прямоугольник: скругленные углы 278">
              <a:extLst>
                <a:ext uri="{FF2B5EF4-FFF2-40B4-BE49-F238E27FC236}">
                  <a16:creationId xmlns:a16="http://schemas.microsoft.com/office/drawing/2014/main" id="{5BE7F6CC-EED2-4F56-B3B1-1C27817B1838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80" name="Picture 2">
              <a:extLst>
                <a:ext uri="{FF2B5EF4-FFF2-40B4-BE49-F238E27FC236}">
                  <a16:creationId xmlns:a16="http://schemas.microsoft.com/office/drawing/2014/main" id="{5FCCABA7-43BA-4B27-A538-AB4DE7694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Прямоугольник: скругленные углы 280">
              <a:extLst>
                <a:ext uri="{FF2B5EF4-FFF2-40B4-BE49-F238E27FC236}">
                  <a16:creationId xmlns:a16="http://schemas.microsoft.com/office/drawing/2014/main" id="{B6200FD4-E495-47CC-ABA9-B760A317FCBA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78" name="Прямоугольник: скругленные углы 77">
            <a:extLst>
              <a:ext uri="{FF2B5EF4-FFF2-40B4-BE49-F238E27FC236}">
                <a16:creationId xmlns:a16="http://schemas.microsoft.com/office/drawing/2014/main" id="{F2E83E9F-389F-4E72-9F9E-AA836DDD1FB1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C13721-9B08-41CB-B1A8-0177FFAE3F6B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307205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B94CB-56A6-4956-8D11-889A35FA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E868"/>
              </a:gs>
              <a:gs pos="100000">
                <a:srgbClr val="EFB32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A07514-AE9E-40F6-8DCC-A0CA864A51B0}"/>
              </a:ext>
            </a:extLst>
          </p:cNvPr>
          <p:cNvGrpSpPr/>
          <p:nvPr/>
        </p:nvGrpSpPr>
        <p:grpSpPr>
          <a:xfrm>
            <a:off x="1764764" y="487918"/>
            <a:ext cx="1322593" cy="1297566"/>
            <a:chOff x="3064368" y="943285"/>
            <a:chExt cx="1588380" cy="1558323"/>
          </a:xfrm>
        </p:grpSpPr>
        <p:pic>
          <p:nvPicPr>
            <p:cNvPr id="2052" name="Picture 4" descr="rendered">
              <a:extLst>
                <a:ext uri="{FF2B5EF4-FFF2-40B4-BE49-F238E27FC236}">
                  <a16:creationId xmlns:a16="http://schemas.microsoft.com/office/drawing/2014/main" id="{7BFCFE85-4C1D-498F-AE6B-F3F188B43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368" y="943285"/>
              <a:ext cx="1588380" cy="15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00BC4A-9F9B-4C4C-A89B-CEC2AA8E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49" y="1479839"/>
              <a:ext cx="460567" cy="4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B64B4A7-0F6F-4A2D-8668-E38C41E44A05}"/>
              </a:ext>
            </a:extLst>
          </p:cNvPr>
          <p:cNvSpPr/>
          <p:nvPr/>
        </p:nvSpPr>
        <p:spPr>
          <a:xfrm>
            <a:off x="2924525" y="3774971"/>
            <a:ext cx="5373346" cy="1796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783CEE-ED5E-48CB-B852-F930D6B6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64" y="984146"/>
            <a:ext cx="312030" cy="3120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016FC0-7344-43A3-8E86-CF2A3A0F9DEB}"/>
              </a:ext>
            </a:extLst>
          </p:cNvPr>
          <p:cNvSpPr txBox="1"/>
          <p:nvPr/>
        </p:nvSpPr>
        <p:spPr>
          <a:xfrm>
            <a:off x="2917678" y="4064520"/>
            <a:ext cx="198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Маше приходит уведомление, она </a:t>
            </a:r>
            <a:r>
              <a:rPr lang="ru-RU" sz="1600" dirty="0" err="1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ознакамливается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с условиями и подтверждает их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C6BEA7-4573-4A5C-B22F-CC59500ECEE6}"/>
              </a:ext>
            </a:extLst>
          </p:cNvPr>
          <p:cNvSpPr txBox="1"/>
          <p:nvPr/>
        </p:nvSpPr>
        <p:spPr>
          <a:xfrm>
            <a:off x="5115254" y="4253872"/>
            <a:ext cx="1921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Операция прошла успешно, деньги у Маши !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A6A097F-A837-4715-8C14-B47254F65C6E}"/>
              </a:ext>
            </a:extLst>
          </p:cNvPr>
          <p:cNvGrpSpPr/>
          <p:nvPr/>
        </p:nvGrpSpPr>
        <p:grpSpPr>
          <a:xfrm>
            <a:off x="235998" y="7517"/>
            <a:ext cx="1411222" cy="1601168"/>
            <a:chOff x="1018334" y="0"/>
            <a:chExt cx="1411222" cy="160116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B1AE45E-DBF2-41AC-96BD-A348418D9DD2}"/>
                </a:ext>
              </a:extLst>
            </p:cNvPr>
            <p:cNvSpPr/>
            <p:nvPr/>
          </p:nvSpPr>
          <p:spPr>
            <a:xfrm>
              <a:off x="1018334" y="394819"/>
              <a:ext cx="1206349" cy="1206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048536-439D-44CB-9998-8DF05FD7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01" y="0"/>
              <a:ext cx="1379455" cy="1533145"/>
            </a:xfrm>
            <a:prstGeom prst="rect">
              <a:avLst/>
            </a:prstGeom>
          </p:spPr>
        </p:pic>
      </p:grpSp>
      <p:pic>
        <p:nvPicPr>
          <p:cNvPr id="6148" name="Picture 4" descr="rendered">
            <a:extLst>
              <a:ext uri="{FF2B5EF4-FFF2-40B4-BE49-F238E27FC236}">
                <a16:creationId xmlns:a16="http://schemas.microsoft.com/office/drawing/2014/main" id="{56E6CE15-FE62-4EA5-B298-7C51AB7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92" y="4948191"/>
            <a:ext cx="446352" cy="4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563B4-125C-4022-A163-AFCE7415512B}"/>
              </a:ext>
            </a:extLst>
          </p:cNvPr>
          <p:cNvGrpSpPr/>
          <p:nvPr/>
        </p:nvGrpSpPr>
        <p:grpSpPr>
          <a:xfrm>
            <a:off x="6658817" y="803749"/>
            <a:ext cx="1564268" cy="688864"/>
            <a:chOff x="9653160" y="726975"/>
            <a:chExt cx="1854940" cy="797848"/>
          </a:xfrm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EB4380C8-652F-47CD-8C42-A9AF6E3B102E}"/>
                </a:ext>
              </a:extLst>
            </p:cNvPr>
            <p:cNvSpPr/>
            <p:nvPr/>
          </p:nvSpPr>
          <p:spPr>
            <a:xfrm>
              <a:off x="9737335" y="726975"/>
              <a:ext cx="1697196" cy="7978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B4B0C2-5B27-45A6-922D-0AEC47F702B9}"/>
                </a:ext>
              </a:extLst>
            </p:cNvPr>
            <p:cNvSpPr txBox="1"/>
            <p:nvPr/>
          </p:nvSpPr>
          <p:spPr>
            <a:xfrm>
              <a:off x="9653160" y="791330"/>
              <a:ext cx="1854940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Перевод средств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F889A03-F8D2-46C6-95ED-A7C1B87F9C40}"/>
              </a:ext>
            </a:extLst>
          </p:cNvPr>
          <p:cNvGrpSpPr/>
          <p:nvPr/>
        </p:nvGrpSpPr>
        <p:grpSpPr>
          <a:xfrm>
            <a:off x="5736273" y="2521895"/>
            <a:ext cx="2425845" cy="686601"/>
            <a:chOff x="11458899" y="1244405"/>
            <a:chExt cx="2425845" cy="686601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66D140FA-1391-4DFF-BA88-D4E0DCA63842}"/>
                </a:ext>
              </a:extLst>
            </p:cNvPr>
            <p:cNvSpPr/>
            <p:nvPr/>
          </p:nvSpPr>
          <p:spPr>
            <a:xfrm>
              <a:off x="11458899" y="1244405"/>
              <a:ext cx="2425845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F3E1C-4A8C-403C-89AD-1973AABEAC08}"/>
                </a:ext>
              </a:extLst>
            </p:cNvPr>
            <p:cNvSpPr txBox="1"/>
            <p:nvPr/>
          </p:nvSpPr>
          <p:spPr>
            <a:xfrm>
              <a:off x="11460643" y="1302988"/>
              <a:ext cx="2399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«Дать деньги в долг»</a:t>
              </a:r>
              <a:b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 </a:t>
              </a:r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кредитование)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07BAE84-4398-4CD2-BCF6-83F20B9F1AB4}"/>
              </a:ext>
            </a:extLst>
          </p:cNvPr>
          <p:cNvGrpSpPr/>
          <p:nvPr/>
        </p:nvGrpSpPr>
        <p:grpSpPr>
          <a:xfrm>
            <a:off x="125808" y="2507799"/>
            <a:ext cx="2399443" cy="686601"/>
            <a:chOff x="3428623" y="2554437"/>
            <a:chExt cx="2399443" cy="68660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AF0655D-A414-4B53-9C5C-E38C0B5254D7}"/>
                </a:ext>
              </a:extLst>
            </p:cNvPr>
            <p:cNvSpPr/>
            <p:nvPr/>
          </p:nvSpPr>
          <p:spPr>
            <a:xfrm>
              <a:off x="3551736" y="2554437"/>
              <a:ext cx="2189014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00C1C0-610B-42A1-8D3F-2F487EE3418D}"/>
                </a:ext>
              </a:extLst>
            </p:cNvPr>
            <p:cNvSpPr txBox="1"/>
            <p:nvPr/>
          </p:nvSpPr>
          <p:spPr>
            <a:xfrm>
              <a:off x="3428623" y="2723789"/>
              <a:ext cx="2399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получателя 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D7C8815-67C3-4F0D-B14B-695138842DA3}"/>
              </a:ext>
            </a:extLst>
          </p:cNvPr>
          <p:cNvGrpSpPr/>
          <p:nvPr/>
        </p:nvGrpSpPr>
        <p:grpSpPr>
          <a:xfrm>
            <a:off x="2743764" y="2523581"/>
            <a:ext cx="2666337" cy="686601"/>
            <a:chOff x="196186" y="2480331"/>
            <a:chExt cx="2666337" cy="686601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81B97A4A-3198-4D99-94FA-7D5D3930D285}"/>
                </a:ext>
              </a:extLst>
            </p:cNvPr>
            <p:cNvSpPr/>
            <p:nvPr/>
          </p:nvSpPr>
          <p:spPr>
            <a:xfrm>
              <a:off x="283724" y="2480331"/>
              <a:ext cx="2508590" cy="6866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E5C3CF-4025-4401-9E46-F2CC7C49A9A2}"/>
                </a:ext>
              </a:extLst>
            </p:cNvPr>
            <p:cNvSpPr txBox="1"/>
            <p:nvPr/>
          </p:nvSpPr>
          <p:spPr>
            <a:xfrm>
              <a:off x="196186" y="2547311"/>
              <a:ext cx="2666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суммы, срока, процентов по долгу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1D760F4-059A-4F32-ADA3-5F9FFE2CB350}"/>
              </a:ext>
            </a:extLst>
          </p:cNvPr>
          <p:cNvGrpSpPr/>
          <p:nvPr/>
        </p:nvGrpSpPr>
        <p:grpSpPr>
          <a:xfrm>
            <a:off x="186603" y="4242988"/>
            <a:ext cx="2291102" cy="797848"/>
            <a:chOff x="424421" y="4080760"/>
            <a:chExt cx="2315105" cy="797848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65EFED57-1E7F-47BB-8628-FE20ED676B25}"/>
                </a:ext>
              </a:extLst>
            </p:cNvPr>
            <p:cNvSpPr/>
            <p:nvPr/>
          </p:nvSpPr>
          <p:spPr>
            <a:xfrm>
              <a:off x="503309" y="4080760"/>
              <a:ext cx="2141752" cy="7978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73388-5CA7-49B5-93DD-1ABA6642C57A}"/>
                </a:ext>
              </a:extLst>
            </p:cNvPr>
            <p:cNvSpPr txBox="1"/>
            <p:nvPr/>
          </p:nvSpPr>
          <p:spPr>
            <a:xfrm>
              <a:off x="424421" y="4220513"/>
              <a:ext cx="2315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Подтверждение условий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27DDEF-D334-4065-8BF1-01FCB8A8693F}"/>
              </a:ext>
            </a:extLst>
          </p:cNvPr>
          <p:cNvGrpSpPr/>
          <p:nvPr/>
        </p:nvGrpSpPr>
        <p:grpSpPr>
          <a:xfrm>
            <a:off x="390152" y="1495278"/>
            <a:ext cx="906470" cy="400110"/>
            <a:chOff x="905594" y="1647525"/>
            <a:chExt cx="906470" cy="40011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4F22E7E7-17E2-4BAC-816C-1EBAA095BF86}"/>
                </a:ext>
              </a:extLst>
            </p:cNvPr>
            <p:cNvSpPr/>
            <p:nvPr/>
          </p:nvSpPr>
          <p:spPr>
            <a:xfrm rot="5400000">
              <a:off x="1185665" y="1409701"/>
              <a:ext cx="346328" cy="906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8D7930-1E2A-40CD-A5FC-96FECC7746A6}"/>
                </a:ext>
              </a:extLst>
            </p:cNvPr>
            <p:cNvSpPr txBox="1"/>
            <p:nvPr/>
          </p:nvSpPr>
          <p:spPr>
            <a:xfrm>
              <a:off x="1018612" y="1647525"/>
              <a:ext cx="726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Петя</a:t>
              </a:r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 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7B217C9-5D44-40A1-B166-F0E11DADF6B9}"/>
              </a:ext>
            </a:extLst>
          </p:cNvPr>
          <p:cNvGrpSpPr/>
          <p:nvPr/>
        </p:nvGrpSpPr>
        <p:grpSpPr>
          <a:xfrm>
            <a:off x="6691370" y="3649505"/>
            <a:ext cx="1499161" cy="2351216"/>
            <a:chOff x="7356022" y="3689509"/>
            <a:chExt cx="1579159" cy="2476682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4E217F0-5B01-4B41-A1BA-E97A452AE27B}"/>
                </a:ext>
              </a:extLst>
            </p:cNvPr>
            <p:cNvSpPr/>
            <p:nvPr/>
          </p:nvSpPr>
          <p:spPr>
            <a:xfrm>
              <a:off x="7688493" y="4091414"/>
              <a:ext cx="1246688" cy="1246688"/>
            </a:xfrm>
            <a:prstGeom prst="ellipse">
              <a:avLst/>
            </a:prstGeom>
            <a:gradFill>
              <a:gsLst>
                <a:gs pos="0">
                  <a:srgbClr val="FFE868"/>
                </a:gs>
                <a:gs pos="100000">
                  <a:srgbClr val="EFB32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D8ACB2D-7A1C-496E-B521-F8AB757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22" y="3689509"/>
              <a:ext cx="1579159" cy="1579159"/>
            </a:xfrm>
            <a:prstGeom prst="rect">
              <a:avLst/>
            </a:prstGeom>
          </p:spPr>
        </p:pic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53E2041-C03E-487E-8A8C-E20ABFE5763C}"/>
                </a:ext>
              </a:extLst>
            </p:cNvPr>
            <p:cNvGrpSpPr/>
            <p:nvPr/>
          </p:nvGrpSpPr>
          <p:grpSpPr>
            <a:xfrm>
              <a:off x="7878780" y="5211915"/>
              <a:ext cx="941594" cy="954276"/>
              <a:chOff x="14095514" y="5351978"/>
              <a:chExt cx="941594" cy="912438"/>
            </a:xfrm>
          </p:grpSpPr>
          <p:sp>
            <p:nvSpPr>
              <p:cNvPr id="109" name="Прямоугольник: скругленные углы 108">
                <a:extLst>
                  <a:ext uri="{FF2B5EF4-FFF2-40B4-BE49-F238E27FC236}">
                    <a16:creationId xmlns:a16="http://schemas.microsoft.com/office/drawing/2014/main" id="{DEFAF06E-73C0-41BB-881F-67D38A9DEA76}"/>
                  </a:ext>
                </a:extLst>
              </p:cNvPr>
              <p:cNvSpPr/>
              <p:nvPr/>
            </p:nvSpPr>
            <p:spPr>
              <a:xfrm rot="5400000">
                <a:off x="14375585" y="5081225"/>
                <a:ext cx="346328" cy="906470"/>
              </a:xfrm>
              <a:prstGeom prst="roundRect">
                <a:avLst/>
              </a:prstGeom>
              <a:solidFill>
                <a:srgbClr val="F9D64F"/>
              </a:solidFill>
              <a:ln>
                <a:noFill/>
              </a:ln>
              <a:effectLst>
                <a:glow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60BE30-12AA-4261-A89E-D9E24C65D654}"/>
                  </a:ext>
                </a:extLst>
              </p:cNvPr>
              <p:cNvSpPr txBox="1"/>
              <p:nvPr/>
            </p:nvSpPr>
            <p:spPr>
              <a:xfrm>
                <a:off x="14130638" y="5351978"/>
                <a:ext cx="906470" cy="91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Маша</a:t>
                </a:r>
                <a:r>
                  <a:rPr lang="ru-RU" sz="1600" dirty="0">
                    <a:latin typeface="Tinkoff Sans Medium" panose="02000806050000020004" pitchFamily="50" charset="-52"/>
                    <a:ea typeface="Tinkoff Sans Medium" panose="02000806050000020004" pitchFamily="50" charset="-52"/>
                  </a:rPr>
                  <a:t>  </a:t>
                </a:r>
              </a:p>
            </p:txBody>
          </p:sp>
        </p:grp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FB3E44A6-F70C-4EDB-9C7F-0937A513DF68}"/>
              </a:ext>
            </a:extLst>
          </p:cNvPr>
          <p:cNvGrpSpPr/>
          <p:nvPr/>
        </p:nvGrpSpPr>
        <p:grpSpPr>
          <a:xfrm>
            <a:off x="906632" y="-1355148"/>
            <a:ext cx="6838245" cy="1030385"/>
            <a:chOff x="292926" y="387261"/>
            <a:chExt cx="6838245" cy="1030385"/>
          </a:xfrm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DC0E652E-7AE4-4EB3-A0C4-3B703380FC06}"/>
                </a:ext>
              </a:extLst>
            </p:cNvPr>
            <p:cNvSpPr/>
            <p:nvPr/>
          </p:nvSpPr>
          <p:spPr>
            <a:xfrm rot="5400000">
              <a:off x="3196856" y="-2516669"/>
              <a:ext cx="1030385" cy="6838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EE2A1FB-8071-4F76-8C27-191843FD26CD}"/>
                </a:ext>
              </a:extLst>
            </p:cNvPr>
            <p:cNvSpPr txBox="1"/>
            <p:nvPr/>
          </p:nvSpPr>
          <p:spPr>
            <a:xfrm>
              <a:off x="603250" y="498650"/>
              <a:ext cx="6133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Сервис </a:t>
              </a:r>
              <a:r>
                <a:rPr lang="en-US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p2p</a:t>
              </a:r>
              <a:r>
                <a:rPr lang="ru-RU" sz="24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 кредитования физических лиц с использованием смарт-контрактов</a:t>
              </a:r>
            </a:p>
          </p:txBody>
        </p:sp>
      </p:grp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61C62372-088D-4BE6-9EE9-8EDE0766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78" y="984146"/>
            <a:ext cx="312030" cy="31203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285FD11D-B660-4EB7-B245-85E9A48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039" y="977226"/>
            <a:ext cx="312030" cy="31203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06FBBB85-E955-4918-867A-CD49B390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9889" y="1885668"/>
            <a:ext cx="312030" cy="312030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AE684CF4-29A1-4843-A3CE-8F30643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68226" y="2706911"/>
            <a:ext cx="312030" cy="312030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0E153789-6F77-4AC9-859E-947E0969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71955" y="2701454"/>
            <a:ext cx="312030" cy="312030"/>
          </a:xfrm>
          <a:prstGeom prst="rect">
            <a:avLst/>
          </a:prstGeom>
        </p:spPr>
      </p:pic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61F17086-930B-431F-98EE-5FDD68D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9514" y="3548323"/>
            <a:ext cx="312030" cy="31203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FAF6D5B5-A816-4055-8622-E4FE5D21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2" y="4483538"/>
            <a:ext cx="312030" cy="31203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C861A666-9132-4026-B133-13862463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74" y="4489374"/>
            <a:ext cx="312030" cy="312030"/>
          </a:xfrm>
          <a:prstGeom prst="rect">
            <a:avLst/>
          </a:prstGeom>
        </p:spPr>
      </p:pic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1AB8F955-7BE9-47D3-9636-33FF1938FC9F}"/>
              </a:ext>
            </a:extLst>
          </p:cNvPr>
          <p:cNvGrpSpPr/>
          <p:nvPr/>
        </p:nvGrpSpPr>
        <p:grpSpPr>
          <a:xfrm>
            <a:off x="8774137" y="-506035"/>
            <a:ext cx="2984501" cy="6081441"/>
            <a:chOff x="12697062" y="-260963"/>
            <a:chExt cx="2984501" cy="6081441"/>
          </a:xfrm>
        </p:grpSpPr>
        <p:sp>
          <p:nvSpPr>
            <p:cNvPr id="182" name="Прямоугольник: скругленные углы 181">
              <a:extLst>
                <a:ext uri="{FF2B5EF4-FFF2-40B4-BE49-F238E27FC236}">
                  <a16:creationId xmlns:a16="http://schemas.microsoft.com/office/drawing/2014/main" id="{14712605-51C8-4CAB-A068-4AA6F2A75B9D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3" name="Picture 4" descr="rendered">
              <a:extLst>
                <a:ext uri="{FF2B5EF4-FFF2-40B4-BE49-F238E27FC236}">
                  <a16:creationId xmlns:a16="http://schemas.microsoft.com/office/drawing/2014/main" id="{0A800ECC-A626-4900-AED4-811959088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Прямоугольник: скругленные углы 183">
              <a:extLst>
                <a:ext uri="{FF2B5EF4-FFF2-40B4-BE49-F238E27FC236}">
                  <a16:creationId xmlns:a16="http://schemas.microsoft.com/office/drawing/2014/main" id="{091838B9-DA4E-40B4-85EA-3436F3D44B99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02642F1E-BE69-4D56-A8FC-46312D138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Прямоугольник: скругленные углы 185">
              <a:extLst>
                <a:ext uri="{FF2B5EF4-FFF2-40B4-BE49-F238E27FC236}">
                  <a16:creationId xmlns:a16="http://schemas.microsoft.com/office/drawing/2014/main" id="{D73A2AFF-DD17-4BAB-B402-65AAE7A5714B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FFD2A29C-C66F-4062-BDBA-C3DDDC739BAC}"/>
              </a:ext>
            </a:extLst>
          </p:cNvPr>
          <p:cNvGrpSpPr/>
          <p:nvPr/>
        </p:nvGrpSpPr>
        <p:grpSpPr>
          <a:xfrm>
            <a:off x="8774135" y="-536980"/>
            <a:ext cx="2984501" cy="6081441"/>
            <a:chOff x="12697062" y="-260963"/>
            <a:chExt cx="2984501" cy="6081441"/>
          </a:xfrm>
        </p:grpSpPr>
        <p:sp>
          <p:nvSpPr>
            <p:cNvPr id="188" name="Прямоугольник: скругленные углы 187">
              <a:extLst>
                <a:ext uri="{FF2B5EF4-FFF2-40B4-BE49-F238E27FC236}">
                  <a16:creationId xmlns:a16="http://schemas.microsoft.com/office/drawing/2014/main" id="{DC705C9F-66DB-40C1-86DA-3F525895D472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9" name="Picture 4" descr="rendered">
              <a:extLst>
                <a:ext uri="{FF2B5EF4-FFF2-40B4-BE49-F238E27FC236}">
                  <a16:creationId xmlns:a16="http://schemas.microsoft.com/office/drawing/2014/main" id="{F4861C43-EEA6-4796-AF2D-5B701F012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Прямоугольник: скругленные углы 189">
              <a:extLst>
                <a:ext uri="{FF2B5EF4-FFF2-40B4-BE49-F238E27FC236}">
                  <a16:creationId xmlns:a16="http://schemas.microsoft.com/office/drawing/2014/main" id="{86D57C4D-5CDE-4C73-864E-75D44A0D3530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91" name="Picture 2">
              <a:extLst>
                <a:ext uri="{FF2B5EF4-FFF2-40B4-BE49-F238E27FC236}">
                  <a16:creationId xmlns:a16="http://schemas.microsoft.com/office/drawing/2014/main" id="{607FFB6A-F13E-410B-A042-18AB4F99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" name="Прямоугольник: скругленные углы 191">
              <a:extLst>
                <a:ext uri="{FF2B5EF4-FFF2-40B4-BE49-F238E27FC236}">
                  <a16:creationId xmlns:a16="http://schemas.microsoft.com/office/drawing/2014/main" id="{A1F52512-B1AB-4454-BB58-2509767C2C7A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D03164EB-69B9-4D39-8E89-D361F31D849F}"/>
              </a:ext>
            </a:extLst>
          </p:cNvPr>
          <p:cNvGrpSpPr/>
          <p:nvPr/>
        </p:nvGrpSpPr>
        <p:grpSpPr>
          <a:xfrm>
            <a:off x="8774133" y="-529722"/>
            <a:ext cx="2984501" cy="6081441"/>
            <a:chOff x="12697062" y="-260963"/>
            <a:chExt cx="2984501" cy="6081441"/>
          </a:xfrm>
        </p:grpSpPr>
        <p:sp>
          <p:nvSpPr>
            <p:cNvPr id="96" name="Прямоугольник: скругленные углы 95">
              <a:extLst>
                <a:ext uri="{FF2B5EF4-FFF2-40B4-BE49-F238E27FC236}">
                  <a16:creationId xmlns:a16="http://schemas.microsoft.com/office/drawing/2014/main" id="{3ACEFDDE-4578-4B20-A646-BB3C85BCB403}"/>
                </a:ext>
              </a:extLst>
            </p:cNvPr>
            <p:cNvSpPr/>
            <p:nvPr/>
          </p:nvSpPr>
          <p:spPr>
            <a:xfrm rot="5400000">
              <a:off x="11148591" y="1287508"/>
              <a:ext cx="6081441" cy="29844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54000">
                <a:schemeClr val="bg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7" name="Picture 4" descr="rendered">
              <a:extLst>
                <a:ext uri="{FF2B5EF4-FFF2-40B4-BE49-F238E27FC236}">
                  <a16:creationId xmlns:a16="http://schemas.microsoft.com/office/drawing/2014/main" id="{A5A7CDEA-1E98-48D3-BD35-C3D7E4EBC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t="4602" r="25907" b="3055"/>
            <a:stretch/>
          </p:blipFill>
          <p:spPr bwMode="auto">
            <a:xfrm>
              <a:off x="12697063" y="409916"/>
              <a:ext cx="2984500" cy="539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Прямоугольник: скругленные углы 99">
              <a:extLst>
                <a:ext uri="{FF2B5EF4-FFF2-40B4-BE49-F238E27FC236}">
                  <a16:creationId xmlns:a16="http://schemas.microsoft.com/office/drawing/2014/main" id="{F7382042-540E-4A8E-B807-11A4395266E1}"/>
                </a:ext>
              </a:extLst>
            </p:cNvPr>
            <p:cNvSpPr/>
            <p:nvPr/>
          </p:nvSpPr>
          <p:spPr>
            <a:xfrm>
              <a:off x="12995513" y="586262"/>
              <a:ext cx="2381250" cy="4924426"/>
            </a:xfrm>
            <a:prstGeom prst="roundRect">
              <a:avLst/>
            </a:prstGeom>
            <a:solidFill>
              <a:srgbClr val="F9E56F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2" name="Picture 2">
              <a:extLst>
                <a:ext uri="{FF2B5EF4-FFF2-40B4-BE49-F238E27FC236}">
                  <a16:creationId xmlns:a16="http://schemas.microsoft.com/office/drawing/2014/main" id="{D05B2764-5068-4115-818E-7D5295D10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979" y="730889"/>
              <a:ext cx="746273" cy="28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Прямоугольник: скругленные углы 102">
              <a:extLst>
                <a:ext uri="{FF2B5EF4-FFF2-40B4-BE49-F238E27FC236}">
                  <a16:creationId xmlns:a16="http://schemas.microsoft.com/office/drawing/2014/main" id="{6249E095-00D2-4E7F-8728-3B836535A262}"/>
                </a:ext>
              </a:extLst>
            </p:cNvPr>
            <p:cNvSpPr/>
            <p:nvPr/>
          </p:nvSpPr>
          <p:spPr>
            <a:xfrm>
              <a:off x="13113898" y="1118338"/>
              <a:ext cx="2141743" cy="4194176"/>
            </a:xfrm>
            <a:prstGeom prst="roundRect">
              <a:avLst/>
            </a:prstGeom>
            <a:blipFill dpi="0"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1773EAB4-F050-4158-A39E-20BD5848B04C}"/>
              </a:ext>
            </a:extLst>
          </p:cNvPr>
          <p:cNvGrpSpPr/>
          <p:nvPr/>
        </p:nvGrpSpPr>
        <p:grpSpPr>
          <a:xfrm>
            <a:off x="3122562" y="808792"/>
            <a:ext cx="1364764" cy="672824"/>
            <a:chOff x="4927844" y="710261"/>
            <a:chExt cx="1618364" cy="797848"/>
          </a:xfrm>
        </p:grpSpPr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B0330E25-13E1-48D1-B260-05B29994994C}"/>
                </a:ext>
              </a:extLst>
            </p:cNvPr>
            <p:cNvSpPr/>
            <p:nvPr/>
          </p:nvSpPr>
          <p:spPr>
            <a:xfrm>
              <a:off x="5054439" y="710261"/>
              <a:ext cx="1372244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1D10AF-A5DA-41BF-9A08-51D9C1F58568}"/>
                </a:ext>
              </a:extLst>
            </p:cNvPr>
            <p:cNvSpPr txBox="1"/>
            <p:nvPr/>
          </p:nvSpPr>
          <p:spPr>
            <a:xfrm>
              <a:off x="4927844" y="783260"/>
              <a:ext cx="1618364" cy="69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Главный экран</a:t>
              </a:r>
            </a:p>
          </p:txBody>
        </p: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249E9645-13C5-4ECA-B6CF-A5DB5DEEF1A7}"/>
              </a:ext>
            </a:extLst>
          </p:cNvPr>
          <p:cNvGrpSpPr/>
          <p:nvPr/>
        </p:nvGrpSpPr>
        <p:grpSpPr>
          <a:xfrm>
            <a:off x="4845021" y="803749"/>
            <a:ext cx="1564268" cy="672824"/>
            <a:chOff x="7206128" y="726595"/>
            <a:chExt cx="1854940" cy="797848"/>
          </a:xfrm>
        </p:grpSpPr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93B95BF9-C992-4C17-9EDC-A8702230F495}"/>
                </a:ext>
              </a:extLst>
            </p:cNvPr>
            <p:cNvSpPr/>
            <p:nvPr/>
          </p:nvSpPr>
          <p:spPr>
            <a:xfrm>
              <a:off x="7284764" y="726595"/>
              <a:ext cx="1697196" cy="79784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glow>
                <a:schemeClr val="tx1"/>
              </a:glow>
              <a:outerShdw blurRad="330200" dist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6478F45-F2B4-4848-86A7-82921F16802E}"/>
                </a:ext>
              </a:extLst>
            </p:cNvPr>
            <p:cNvSpPr txBox="1"/>
            <p:nvPr/>
          </p:nvSpPr>
          <p:spPr>
            <a:xfrm>
              <a:off x="7206128" y="932022"/>
              <a:ext cx="1854940" cy="40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Выбор счёта</a:t>
              </a:r>
            </a:p>
          </p:txBody>
        </p:sp>
      </p:grpSp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A515AB26-B190-4D4A-A72F-2990E899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53" y="980686"/>
            <a:ext cx="312030" cy="312030"/>
          </a:xfrm>
          <a:prstGeom prst="rect">
            <a:avLst/>
          </a:prstGeom>
        </p:spPr>
      </p:pic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8DF4896-59EA-49B4-8D83-305C16F7DB7F}"/>
              </a:ext>
            </a:extLst>
          </p:cNvPr>
          <p:cNvGrpSpPr/>
          <p:nvPr/>
        </p:nvGrpSpPr>
        <p:grpSpPr>
          <a:xfrm>
            <a:off x="8769589" y="-6434115"/>
            <a:ext cx="2989049" cy="6112386"/>
            <a:chOff x="8769589" y="-536980"/>
            <a:chExt cx="2989049" cy="6112386"/>
          </a:xfrm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6F5AA503-B793-4F54-B998-7E94ED3A4FF5}"/>
                </a:ext>
              </a:extLst>
            </p:cNvPr>
            <p:cNvGrpSpPr/>
            <p:nvPr/>
          </p:nvGrpSpPr>
          <p:grpSpPr>
            <a:xfrm>
              <a:off x="8774137" y="-506035"/>
              <a:ext cx="2984501" cy="6081441"/>
              <a:chOff x="12697062" y="-260963"/>
              <a:chExt cx="2984501" cy="6081441"/>
            </a:xfrm>
          </p:grpSpPr>
          <p:sp>
            <p:nvSpPr>
              <p:cNvPr id="264" name="Прямоугольник: скругленные углы 263">
                <a:extLst>
                  <a:ext uri="{FF2B5EF4-FFF2-40B4-BE49-F238E27FC236}">
                    <a16:creationId xmlns:a16="http://schemas.microsoft.com/office/drawing/2014/main" id="{0FD3BE33-A3D4-4511-AC12-E3B3CDDC6BAF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65" name="Picture 4" descr="rendered">
                <a:extLst>
                  <a:ext uri="{FF2B5EF4-FFF2-40B4-BE49-F238E27FC236}">
                    <a16:creationId xmlns:a16="http://schemas.microsoft.com/office/drawing/2014/main" id="{19BC139B-BF2D-419D-B717-CEC9BB938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6" name="Прямоугольник: скругленные углы 265">
                <a:extLst>
                  <a:ext uri="{FF2B5EF4-FFF2-40B4-BE49-F238E27FC236}">
                    <a16:creationId xmlns:a16="http://schemas.microsoft.com/office/drawing/2014/main" id="{FDD15072-FA63-4D8E-BA6B-2533769D57A1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67" name="Picture 2">
                <a:extLst>
                  <a:ext uri="{FF2B5EF4-FFF2-40B4-BE49-F238E27FC236}">
                    <a16:creationId xmlns:a16="http://schemas.microsoft.com/office/drawing/2014/main" id="{970E6119-D476-438D-BDF8-557AD426B0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8" name="Прямоугольник: скругленные углы 267">
                <a:extLst>
                  <a:ext uri="{FF2B5EF4-FFF2-40B4-BE49-F238E27FC236}">
                    <a16:creationId xmlns:a16="http://schemas.microsoft.com/office/drawing/2014/main" id="{620D087A-1AAD-49CB-9D36-CA26F96AF25B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43" name="Группа 242">
              <a:extLst>
                <a:ext uri="{FF2B5EF4-FFF2-40B4-BE49-F238E27FC236}">
                  <a16:creationId xmlns:a16="http://schemas.microsoft.com/office/drawing/2014/main" id="{182BF18E-4EBE-4C15-8F91-872D782362D6}"/>
                </a:ext>
              </a:extLst>
            </p:cNvPr>
            <p:cNvGrpSpPr/>
            <p:nvPr/>
          </p:nvGrpSpPr>
          <p:grpSpPr>
            <a:xfrm>
              <a:off x="8774135" y="-536980"/>
              <a:ext cx="2984501" cy="6081441"/>
              <a:chOff x="12697062" y="-260963"/>
              <a:chExt cx="2984501" cy="6081441"/>
            </a:xfrm>
          </p:grpSpPr>
          <p:sp>
            <p:nvSpPr>
              <p:cNvPr id="259" name="Прямоугольник: скругленные углы 258">
                <a:extLst>
                  <a:ext uri="{FF2B5EF4-FFF2-40B4-BE49-F238E27FC236}">
                    <a16:creationId xmlns:a16="http://schemas.microsoft.com/office/drawing/2014/main" id="{42E73F55-0B71-41F0-8D1E-59CA8FF80B8F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60" name="Picture 4" descr="rendered">
                <a:extLst>
                  <a:ext uri="{FF2B5EF4-FFF2-40B4-BE49-F238E27FC236}">
                    <a16:creationId xmlns:a16="http://schemas.microsoft.com/office/drawing/2014/main" id="{313B9866-F17E-4F4E-A457-FCA67A87DB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1" name="Прямоугольник: скругленные углы 260">
                <a:extLst>
                  <a:ext uri="{FF2B5EF4-FFF2-40B4-BE49-F238E27FC236}">
                    <a16:creationId xmlns:a16="http://schemas.microsoft.com/office/drawing/2014/main" id="{1ACCF17B-5BC3-49B3-AB64-BC21651A7D76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62" name="Picture 2">
                <a:extLst>
                  <a:ext uri="{FF2B5EF4-FFF2-40B4-BE49-F238E27FC236}">
                    <a16:creationId xmlns:a16="http://schemas.microsoft.com/office/drawing/2014/main" id="{43B84914-C302-421F-BF6D-A27779D2A3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3" name="Прямоугольник: скругленные углы 262">
                <a:extLst>
                  <a:ext uri="{FF2B5EF4-FFF2-40B4-BE49-F238E27FC236}">
                    <a16:creationId xmlns:a16="http://schemas.microsoft.com/office/drawing/2014/main" id="{F2D82D29-9851-4A20-BD89-EA1CF8DFCA19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44" name="Группа 243">
              <a:extLst>
                <a:ext uri="{FF2B5EF4-FFF2-40B4-BE49-F238E27FC236}">
                  <a16:creationId xmlns:a16="http://schemas.microsoft.com/office/drawing/2014/main" id="{2169FC7B-C83C-4438-AF01-256C3F3F78F7}"/>
                </a:ext>
              </a:extLst>
            </p:cNvPr>
            <p:cNvGrpSpPr/>
            <p:nvPr/>
          </p:nvGrpSpPr>
          <p:grpSpPr>
            <a:xfrm>
              <a:off x="8774133" y="-529722"/>
              <a:ext cx="2984501" cy="6081441"/>
              <a:chOff x="12697062" y="-260963"/>
              <a:chExt cx="2984501" cy="6081441"/>
            </a:xfrm>
          </p:grpSpPr>
          <p:sp>
            <p:nvSpPr>
              <p:cNvPr id="254" name="Прямоугольник: скругленные углы 253">
                <a:extLst>
                  <a:ext uri="{FF2B5EF4-FFF2-40B4-BE49-F238E27FC236}">
                    <a16:creationId xmlns:a16="http://schemas.microsoft.com/office/drawing/2014/main" id="{B3557333-8222-4806-A535-8ECB82B4276B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5" name="Picture 4" descr="rendered">
                <a:extLst>
                  <a:ext uri="{FF2B5EF4-FFF2-40B4-BE49-F238E27FC236}">
                    <a16:creationId xmlns:a16="http://schemas.microsoft.com/office/drawing/2014/main" id="{02955CAD-A57B-429E-962D-7467DDC8E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6" name="Прямоугольник: скругленные углы 255">
                <a:extLst>
                  <a:ext uri="{FF2B5EF4-FFF2-40B4-BE49-F238E27FC236}">
                    <a16:creationId xmlns:a16="http://schemas.microsoft.com/office/drawing/2014/main" id="{C233DA82-CE3E-46A8-BEED-C950600DD57E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7" name="Picture 2">
                <a:extLst>
                  <a:ext uri="{FF2B5EF4-FFF2-40B4-BE49-F238E27FC236}">
                    <a16:creationId xmlns:a16="http://schemas.microsoft.com/office/drawing/2014/main" id="{CE1867D4-9A50-44A1-8513-35936CC033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8" name="Прямоугольник: скругленные углы 257">
                <a:extLst>
                  <a:ext uri="{FF2B5EF4-FFF2-40B4-BE49-F238E27FC236}">
                    <a16:creationId xmlns:a16="http://schemas.microsoft.com/office/drawing/2014/main" id="{1BDDF2A1-6155-46B0-A3C6-7007E0C97605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8A2633A7-310D-4F6A-A0D4-02A237537732}"/>
                </a:ext>
              </a:extLst>
            </p:cNvPr>
            <p:cNvGrpSpPr/>
            <p:nvPr/>
          </p:nvGrpSpPr>
          <p:grpSpPr>
            <a:xfrm>
              <a:off x="8769589" y="-536980"/>
              <a:ext cx="2984501" cy="6081441"/>
              <a:chOff x="12697062" y="-260963"/>
              <a:chExt cx="2984501" cy="6081441"/>
            </a:xfrm>
          </p:grpSpPr>
          <p:sp>
            <p:nvSpPr>
              <p:cNvPr id="249" name="Прямоугольник: скругленные углы 248">
                <a:extLst>
                  <a:ext uri="{FF2B5EF4-FFF2-40B4-BE49-F238E27FC236}">
                    <a16:creationId xmlns:a16="http://schemas.microsoft.com/office/drawing/2014/main" id="{BCEE8D56-5CA4-490D-BC93-FB9EC5A4F23E}"/>
                  </a:ext>
                </a:extLst>
              </p:cNvPr>
              <p:cNvSpPr/>
              <p:nvPr/>
            </p:nvSpPr>
            <p:spPr>
              <a:xfrm rot="5400000">
                <a:off x="11148591" y="1287508"/>
                <a:ext cx="6081441" cy="298449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0">
                  <a:schemeClr val="bg1"/>
                </a:glow>
                <a:outerShdw blurRad="330200" dist="508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0" name="Picture 4" descr="rendered">
                <a:extLst>
                  <a:ext uri="{FF2B5EF4-FFF2-40B4-BE49-F238E27FC236}">
                    <a16:creationId xmlns:a16="http://schemas.microsoft.com/office/drawing/2014/main" id="{216B5BF8-36E7-4580-B3BA-8E39DD49B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6" t="4602" r="25907" b="3055"/>
              <a:stretch/>
            </p:blipFill>
            <p:spPr bwMode="auto">
              <a:xfrm>
                <a:off x="12697063" y="409916"/>
                <a:ext cx="2984500" cy="5396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1" name="Прямоугольник: скругленные углы 250">
                <a:extLst>
                  <a:ext uri="{FF2B5EF4-FFF2-40B4-BE49-F238E27FC236}">
                    <a16:creationId xmlns:a16="http://schemas.microsoft.com/office/drawing/2014/main" id="{AC39C306-33BC-41CE-9169-658D831A6234}"/>
                  </a:ext>
                </a:extLst>
              </p:cNvPr>
              <p:cNvSpPr/>
              <p:nvPr/>
            </p:nvSpPr>
            <p:spPr>
              <a:xfrm>
                <a:off x="12995513" y="586262"/>
                <a:ext cx="2381250" cy="4924426"/>
              </a:xfrm>
              <a:prstGeom prst="roundRect">
                <a:avLst/>
              </a:prstGeom>
              <a:solidFill>
                <a:srgbClr val="F9E56F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52" name="Picture 2">
                <a:extLst>
                  <a:ext uri="{FF2B5EF4-FFF2-40B4-BE49-F238E27FC236}">
                    <a16:creationId xmlns:a16="http://schemas.microsoft.com/office/drawing/2014/main" id="{0A75DAAF-FD07-4499-BB1A-056301DE5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7979" y="730889"/>
                <a:ext cx="746273" cy="289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3" name="Прямоугольник: скругленные углы 252">
                <a:extLst>
                  <a:ext uri="{FF2B5EF4-FFF2-40B4-BE49-F238E27FC236}">
                    <a16:creationId xmlns:a16="http://schemas.microsoft.com/office/drawing/2014/main" id="{2D3D6154-D7E7-4AD1-92E6-39CCE232074A}"/>
                  </a:ext>
                </a:extLst>
              </p:cNvPr>
              <p:cNvSpPr/>
              <p:nvPr/>
            </p:nvSpPr>
            <p:spPr>
              <a:xfrm>
                <a:off x="13113898" y="1118338"/>
                <a:ext cx="2141743" cy="4194176"/>
              </a:xfrm>
              <a:prstGeom prst="roundRect">
                <a:avLst/>
              </a:prstGeom>
              <a:blipFill dpi="0" rotWithShape="1"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46" name="Рисунок 245">
              <a:extLst>
                <a:ext uri="{FF2B5EF4-FFF2-40B4-BE49-F238E27FC236}">
                  <a16:creationId xmlns:a16="http://schemas.microsoft.com/office/drawing/2014/main" id="{F940233C-4C75-4B0A-A674-7A13A5FC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881" y="4516561"/>
              <a:ext cx="284357" cy="278037"/>
            </a:xfrm>
            <a:prstGeom prst="rect">
              <a:avLst/>
            </a:prstGeom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8096DFE-18EB-43F6-BEBC-3BE4C30A446C}"/>
                </a:ext>
              </a:extLst>
            </p:cNvPr>
            <p:cNvSpPr txBox="1"/>
            <p:nvPr/>
          </p:nvSpPr>
          <p:spPr>
            <a:xfrm>
              <a:off x="9403089" y="4544054"/>
              <a:ext cx="13227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898989"/>
                  </a:solidFill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  <a:t>Дать деньги в долг</a:t>
              </a:r>
              <a:br>
                <a:rPr lang="ru-RU" sz="1000" dirty="0">
                  <a:latin typeface="Tinkoff Sans Medium" panose="02000806050000020004" pitchFamily="50" charset="-52"/>
                  <a:ea typeface="Tinkoff Sans Medium" panose="02000806050000020004" pitchFamily="50" charset="-52"/>
                </a:rPr>
              </a:br>
              <a:endPara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endParaRPr>
            </a:p>
          </p:txBody>
        </p:sp>
        <p:pic>
          <p:nvPicPr>
            <p:cNvPr id="248" name="Рисунок 247">
              <a:extLst>
                <a:ext uri="{FF2B5EF4-FFF2-40B4-BE49-F238E27FC236}">
                  <a16:creationId xmlns:a16="http://schemas.microsoft.com/office/drawing/2014/main" id="{C1A96376-EF6D-4BB5-9931-1A4ED8D21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46665" y="4581635"/>
              <a:ext cx="136932" cy="147887"/>
            </a:xfrm>
            <a:prstGeom prst="rect">
              <a:avLst/>
            </a:prstGeom>
          </p:spPr>
        </p:pic>
      </p:grpSp>
      <p:sp>
        <p:nvSpPr>
          <p:cNvPr id="130" name="Прямоугольник: скругленные углы 129">
            <a:extLst>
              <a:ext uri="{FF2B5EF4-FFF2-40B4-BE49-F238E27FC236}">
                <a16:creationId xmlns:a16="http://schemas.microsoft.com/office/drawing/2014/main" id="{BAD60B27-6FB3-4D57-9737-8329F76DD031}"/>
              </a:ext>
            </a:extLst>
          </p:cNvPr>
          <p:cNvSpPr/>
          <p:nvPr/>
        </p:nvSpPr>
        <p:spPr>
          <a:xfrm>
            <a:off x="4891774" y="6293356"/>
            <a:ext cx="1557019" cy="13525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bg1"/>
            </a:glow>
            <a:outerShdw blurRad="330200" dist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C91A865-DF4C-453C-8B4E-BBA46004B3CE}"/>
              </a:ext>
            </a:extLst>
          </p:cNvPr>
          <p:cNvSpPr txBox="1"/>
          <p:nvPr/>
        </p:nvSpPr>
        <p:spPr>
          <a:xfrm>
            <a:off x="296370" y="6329210"/>
            <a:ext cx="1512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Проблема        ЦА        Анализ рынка        Продукт        </a:t>
            </a:r>
            <a:r>
              <a:rPr lang="ru-RU" sz="1600" dirty="0">
                <a:latin typeface="Tinkoff Sans Medium" panose="02000806050000020004" pitchFamily="50" charset="-52"/>
                <a:ea typeface="Tinkoff Sans Medium" panose="02000806050000020004" pitchFamily="50" charset="-52"/>
              </a:rPr>
              <a:t>Клиентский путь</a:t>
            </a:r>
            <a:r>
              <a:rPr lang="ru-RU" sz="1600" dirty="0">
                <a:solidFill>
                  <a:schemeClr val="bg1"/>
                </a:solidFill>
                <a:latin typeface="Tinkoff Sans Medium" panose="02000806050000020004" pitchFamily="50" charset="-52"/>
                <a:ea typeface="Tinkoff Sans Medium" panose="02000806050000020004" pitchFamily="50" charset="-52"/>
              </a:rPr>
              <a:t>        Структура        Экономика        Бизнес-модель        Выгоды             Не трогать!      </a:t>
            </a:r>
          </a:p>
        </p:txBody>
      </p:sp>
    </p:spTree>
    <p:extLst>
      <p:ext uri="{BB962C8B-B14F-4D97-AF65-F5344CB8AC3E}">
        <p14:creationId xmlns:p14="http://schemas.microsoft.com/office/powerpoint/2010/main" val="202095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11550</TotalTime>
  <Words>2346</Words>
  <Application>Microsoft Office PowerPoint</Application>
  <PresentationFormat>Широкоэкранный</PresentationFormat>
  <Paragraphs>562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Tinkoff Sans Medium</vt:lpstr>
      <vt:lpstr>Calibri Light</vt:lpstr>
      <vt:lpstr>Arial</vt:lpstr>
      <vt:lpstr>Tinkoff Sans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 Akhmetov</dc:creator>
  <cp:lastModifiedBy>Ruslan Akhmetov</cp:lastModifiedBy>
  <cp:revision>186</cp:revision>
  <dcterms:created xsi:type="dcterms:W3CDTF">2024-09-14T11:45:33Z</dcterms:created>
  <dcterms:modified xsi:type="dcterms:W3CDTF">2024-10-13T14:15:19Z</dcterms:modified>
</cp:coreProperties>
</file>